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986" r:id="rId3"/>
    <p:sldId id="991" r:id="rId4"/>
    <p:sldId id="992" r:id="rId5"/>
    <p:sldId id="993" r:id="rId6"/>
    <p:sldId id="994" r:id="rId7"/>
    <p:sldId id="995" r:id="rId8"/>
    <p:sldId id="1009" r:id="rId9"/>
    <p:sldId id="996" r:id="rId10"/>
    <p:sldId id="997" r:id="rId11"/>
    <p:sldId id="1011" r:id="rId12"/>
    <p:sldId id="998" r:id="rId13"/>
    <p:sldId id="1012" r:id="rId14"/>
    <p:sldId id="999" r:id="rId15"/>
    <p:sldId id="1013" r:id="rId16"/>
    <p:sldId id="1014" r:id="rId17"/>
    <p:sldId id="1015" r:id="rId18"/>
    <p:sldId id="1000" r:id="rId19"/>
    <p:sldId id="1017" r:id="rId20"/>
    <p:sldId id="1016" r:id="rId21"/>
    <p:sldId id="1001" r:id="rId22"/>
    <p:sldId id="1002" r:id="rId23"/>
    <p:sldId id="1003" r:id="rId24"/>
    <p:sldId id="1004" r:id="rId25"/>
    <p:sldId id="1005" r:id="rId26"/>
    <p:sldId id="1019" r:id="rId27"/>
    <p:sldId id="1006"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训练二年级上册英语译林版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11755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第一单元提优测评卷</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031325"/>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This is my uncle.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very tall.</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He	B. He’s	C.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She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4"/>
          <p:cNvSpPr txBox="1">
            <a:spLocks/>
          </p:cNvSpPr>
          <p:nvPr/>
        </p:nvSpPr>
        <p:spPr bwMode="auto">
          <a:xfrm>
            <a:off x="442006" y="306192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uncle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叔叔</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，是男性，因此第二句主语要用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tall</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是形容词，形容词前面需用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999890" y="1943798"/>
            <a:ext cx="423514" cy="523220"/>
          </a:xfrm>
          <a:prstGeom prst="rect">
            <a:avLst/>
          </a:prstGeom>
          <a:noFill/>
        </p:spPr>
        <p:txBody>
          <a:bodyPr wrap="none" rtlCol="0">
            <a:spAutoFit/>
          </a:bodyPr>
          <a:lstStyle/>
          <a:p>
            <a:pPr algn="ctr"/>
            <a:r>
              <a:rPr lang="en-US" altLang="zh-CN"/>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8478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7941"/>
            <a:ext cx="11485848" cy="1384995"/>
          </a:xfrm>
        </p:spPr>
        <p:txBody>
          <a:bodyPr/>
          <a:lstStyle/>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this your mum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—No. She’s my aunt.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is	B. Is	C. She</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91264" y="1574044"/>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4" name="内容占位符 5"/>
          <p:cNvSpPr txBox="1">
            <a:spLocks/>
          </p:cNvSpPr>
          <p:nvPr/>
        </p:nvSpPr>
        <p:spPr bwMode="auto">
          <a:xfrm>
            <a:off x="442006" y="277389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“No.”</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可知，问句是一般疑问句，且缺少谓语动词。又因为句子第一个单词的首字母要大写，故选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97279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384995"/>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This is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cousin.</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I	B. my	C.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6"/>
          <p:cNvSpPr txBox="1">
            <a:spLocks/>
          </p:cNvSpPr>
          <p:nvPr/>
        </p:nvSpPr>
        <p:spPr bwMode="auto">
          <a:xfrm>
            <a:off x="514014" y="2845903"/>
            <a:ext cx="1119781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cousin</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堂</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表兄弟姐妹</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，是名词，其前需用形容词性物主代词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修饰，故选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982638" y="1673018"/>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62467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384995"/>
          </a:xfrm>
        </p:spPr>
        <p:txBody>
          <a:bodyPr/>
          <a:lstStyle/>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I like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all.</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she	B. he	C.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them</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514014" y="2494637"/>
            <a:ext cx="1119781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like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后面接人称代词宾格，</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they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的宾格，意为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她们</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它们</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she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都是主格，故选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文本框 3"/>
          <p:cNvSpPr txBox="1"/>
          <p:nvPr/>
        </p:nvSpPr>
        <p:spPr>
          <a:xfrm>
            <a:off x="982638" y="1412196"/>
            <a:ext cx="444352" cy="523220"/>
          </a:xfrm>
          <a:prstGeom prst="rect">
            <a:avLst/>
          </a:prstGeom>
          <a:noFill/>
        </p:spPr>
        <p:txBody>
          <a:bodyPr wrap="none" rtlCol="0">
            <a:spAutoFit/>
          </a:bodyPr>
          <a:lstStyle/>
          <a:p>
            <a:pPr algn="ctr"/>
            <a:r>
              <a:rPr lang="en-US" altLang="zh-CN">
                <a:ea typeface="楷体" panose="02010609060101010101" pitchFamily="49" charset="-122"/>
              </a:rPr>
              <a:t>C</a:t>
            </a:r>
            <a:endParaRPr lang="zh-CN" altLang="en-US" sz="2800" b="1" kern="100">
              <a:solidFill>
                <a:srgbClr val="FF0000"/>
              </a:solidFill>
              <a:cs typeface="Times New Roman" panose="02020603050405020304" pitchFamily="18" charset="0"/>
            </a:endParaRPr>
          </a:p>
        </p:txBody>
      </p:sp>
      <p:sp>
        <p:nvSpPr>
          <p:cNvPr id="5" name="内容占位符 1"/>
          <p:cNvSpPr txBox="1">
            <a:spLocks/>
          </p:cNvSpPr>
          <p:nvPr/>
        </p:nvSpPr>
        <p:spPr bwMode="auto">
          <a:xfrm>
            <a:off x="360854" y="380762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This </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my mum.</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eaLnBrk="1" hangingPunct="0">
              <a:spcAft>
                <a:spcPts val="0"/>
              </a:spcAft>
              <a:tabLst>
                <a:tab pos="4231005" algn="l"/>
                <a:tab pos="7381240"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am	B. is	C. are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1011516" y="3917136"/>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7" name="内容占位符 2"/>
          <p:cNvSpPr txBox="1">
            <a:spLocks/>
          </p:cNvSpPr>
          <p:nvPr/>
        </p:nvSpPr>
        <p:spPr bwMode="auto">
          <a:xfrm>
            <a:off x="514014" y="509499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句子主语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这，这个</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是第三人称单数，故</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动词用</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0461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给下列句子选择合适的应答语。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Good morning, Mrs Wang.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 Hi, Wang Bing.</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Is this your aunt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No. She is my mum.</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Hello, Uncle Wang.	C. Good morning, Mr Green.</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Look at my brother.	D. He’s very cute.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Is he your dad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Yes.</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 This is my mum. 	F. Nice to meet you too.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0688" algn="l"/>
                <a:tab pos="64611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7. Nice to meet you.	G. She is beautiful.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82638" y="1529002"/>
            <a:ext cx="444352" cy="523220"/>
          </a:xfrm>
          <a:prstGeom prst="rect">
            <a:avLst/>
          </a:prstGeom>
          <a:noFill/>
        </p:spPr>
        <p:txBody>
          <a:bodyPr wrap="none" rtlCol="0">
            <a:spAutoFit/>
          </a:bodyPr>
          <a:lstStyle/>
          <a:p>
            <a:pPr algn="ctr"/>
            <a:r>
              <a:rPr lang="en-US" altLang="zh-CN" smtClean="0"/>
              <a:t>C</a:t>
            </a:r>
            <a:endParaRPr lang="zh-CN" altLang="en-US" sz="2800" b="1" kern="100">
              <a:solidFill>
                <a:srgbClr val="FF0000"/>
              </a:solidFill>
              <a:cs typeface="Times New Roman" panose="02020603050405020304" pitchFamily="18" charset="0"/>
            </a:endParaRPr>
          </a:p>
        </p:txBody>
      </p:sp>
      <p:sp>
        <p:nvSpPr>
          <p:cNvPr id="4" name="文本框 3"/>
          <p:cNvSpPr txBox="1"/>
          <p:nvPr/>
        </p:nvSpPr>
        <p:spPr>
          <a:xfrm>
            <a:off x="982638" y="2132856"/>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5" name="文本框 4"/>
          <p:cNvSpPr txBox="1"/>
          <p:nvPr/>
        </p:nvSpPr>
        <p:spPr>
          <a:xfrm>
            <a:off x="982638" y="2780928"/>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982638" y="3429000"/>
            <a:ext cx="444352" cy="523220"/>
          </a:xfrm>
          <a:prstGeom prst="rect">
            <a:avLst/>
          </a:prstGeom>
          <a:noFill/>
        </p:spPr>
        <p:txBody>
          <a:bodyPr wrap="none" rtlCol="0">
            <a:spAutoFit/>
          </a:bodyPr>
          <a:lstStyle/>
          <a:p>
            <a:pPr algn="ctr"/>
            <a:r>
              <a:rPr lang="en-US" altLang="zh-CN">
                <a:ea typeface="楷体" panose="02010609060101010101" pitchFamily="49" charset="-122"/>
              </a:rPr>
              <a:t>D</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982638" y="4077072"/>
            <a:ext cx="423514" cy="523220"/>
          </a:xfrm>
          <a:prstGeom prst="rect">
            <a:avLst/>
          </a:prstGeom>
          <a:noFill/>
        </p:spPr>
        <p:txBody>
          <a:bodyPr wrap="none" rtlCol="0">
            <a:spAutoFit/>
          </a:bodyPr>
          <a:lstStyle/>
          <a:p>
            <a:pPr algn="ctr"/>
            <a:r>
              <a:rPr lang="en-US" altLang="zh-CN">
                <a:ea typeface="楷体" panose="02010609060101010101" pitchFamily="49" charset="-122"/>
              </a:rPr>
              <a:t>E</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974012" y="4699266"/>
            <a:ext cx="463588" cy="523220"/>
          </a:xfrm>
          <a:prstGeom prst="rect">
            <a:avLst/>
          </a:prstGeom>
          <a:noFill/>
        </p:spPr>
        <p:txBody>
          <a:bodyPr wrap="none" rtlCol="0">
            <a:spAutoFit/>
          </a:bodyPr>
          <a:lstStyle/>
          <a:p>
            <a:pPr algn="ctr"/>
            <a:r>
              <a:rPr lang="en-US" altLang="zh-CN">
                <a:ea typeface="楷体" panose="02010609060101010101" pitchFamily="49" charset="-122"/>
              </a:rPr>
              <a:t>G</a:t>
            </a:r>
            <a:endParaRPr lang="zh-CN" altLang="en-US" sz="2800" b="1" kern="100">
              <a:solidFill>
                <a:srgbClr val="FF0000"/>
              </a:solidFill>
              <a:cs typeface="Times New Roman" panose="02020603050405020304" pitchFamily="18" charset="0"/>
            </a:endParaRPr>
          </a:p>
        </p:txBody>
      </p:sp>
      <p:sp>
        <p:nvSpPr>
          <p:cNvPr id="9" name="文本框 8"/>
          <p:cNvSpPr txBox="1"/>
          <p:nvPr/>
        </p:nvSpPr>
        <p:spPr>
          <a:xfrm>
            <a:off x="1054646" y="5373216"/>
            <a:ext cx="404278" cy="523220"/>
          </a:xfrm>
          <a:prstGeom prst="rect">
            <a:avLst/>
          </a:prstGeom>
          <a:noFill/>
        </p:spPr>
        <p:txBody>
          <a:bodyPr wrap="none" rtlCol="0">
            <a:spAutoFit/>
          </a:bodyPr>
          <a:lstStyle/>
          <a:p>
            <a:pPr algn="ctr"/>
            <a:r>
              <a:rPr lang="en-US" altLang="zh-CN">
                <a:ea typeface="楷体" panose="02010609060101010101" pitchFamily="49" charset="-122"/>
              </a:rPr>
              <a:t>F</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303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句意：王太太，早上好。他人向我们说早上好时，我们也应回复早上好，故选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句子为一般疑问句，答语中应含有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“Yes”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“No”</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。又因为谈论的是女性，故选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这是你的姑姑吗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不。她是我的妈妈。</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句意：你好，王叔叔。句子为打招呼用语，答语也应为打招呼用语，故选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句意：看我的弟弟。根据排除法可知，答语的主语应为表示男性的</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他真可爱</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401333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668"/>
            <a:ext cx="11485848" cy="3888500"/>
          </a:xfrm>
        </p:spPr>
        <p:txBody>
          <a:bodyPr/>
          <a:lstStyle/>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句子为一般疑问句，答语中应含有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“Yes”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“No”</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爸爸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是男性，排除</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项，故选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E</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句意：这是我的妈妈。答语的主语应为表示女性的</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she,</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她很漂亮</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7</a:t>
            </a:r>
            <a:r>
              <a:rPr lang="en-US" altLang="zh-CN" b="1">
                <a:solidFill>
                  <a:srgbClr val="FF0000"/>
                </a:solidFill>
                <a:latin typeface="+mn-ea"/>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“Nice to meet you.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见到你很高兴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的应答语为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“Nice to meet you too.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见到你也很高兴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76013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73199" y="1556792"/>
            <a:ext cx="11582647" cy="3528392"/>
          </a:xfrm>
          <a:prstGeom prst="rect">
            <a:avLst/>
          </a:prstGeom>
        </p:spPr>
      </p:pic>
      <p:sp>
        <p:nvSpPr>
          <p:cNvPr id="2" name="内容占位符 1"/>
          <p:cNvSpPr>
            <a:spLocks noGrp="1"/>
          </p:cNvSpPr>
          <p:nvPr>
            <p:ph idx="1"/>
          </p:nvPr>
        </p:nvSpPr>
        <p:spPr>
          <a:xfrm>
            <a:off x="360854" y="1704222"/>
            <a:ext cx="11485848" cy="3323987"/>
          </a:xfrm>
        </p:spPr>
        <p:txBody>
          <a:bodyPr/>
          <a:lstStyle/>
          <a:p>
            <a:pPr algn="ctr" hangingPunct="0">
              <a:spcAft>
                <a:spcPts val="0"/>
              </a:spcAft>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b="1" dirty="0">
                <a:latin typeface="Times New Roman" panose="02020603050405020304" pitchFamily="18" charset="0"/>
                <a:ea typeface="黑体" panose="02010609060101010101" pitchFamily="49" charset="-122"/>
                <a:cs typeface="Times New Roman" panose="02020603050405020304" pitchFamily="18" charset="0"/>
              </a:rPr>
              <a:t>也</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b="1" dirty="0">
                <a:latin typeface="Times New Roman" panose="02020603050405020304" pitchFamily="18" charset="0"/>
                <a:ea typeface="黑体" panose="02010609060101010101" pitchFamily="49" charset="-122"/>
                <a:cs typeface="Times New Roman" panose="02020603050405020304" pitchFamily="18" charset="0"/>
              </a:rPr>
              <a:t>的英文表达</a:t>
            </a:r>
            <a:endParaRPr lang="zh-CN" altLang="zh-CN" sz="1600" dirty="0">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1</a:t>
            </a:r>
            <a:r>
              <a:rPr lang="en-US" altLang="zh-CN" b="1" dirty="0" err="1">
                <a:latin typeface="+mj-ea"/>
                <a:ea typeface="+mj-ea"/>
                <a:cs typeface="Times New Roman" panose="02020603050405020304" pitchFamily="18" charset="0"/>
              </a:rPr>
              <a:t>.</a:t>
            </a: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too</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：一般用于句末，如</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I </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like apples too.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我也喜欢苹果。</a:t>
            </a:r>
            <a:endParaRPr lang="zh-CN" altLang="zh-CN" sz="1600" dirty="0">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2</a:t>
            </a:r>
            <a:r>
              <a:rPr lang="en-US" altLang="zh-CN" b="1" dirty="0" err="1">
                <a:latin typeface="+mj-ea"/>
                <a:ea typeface="+mj-ea"/>
                <a:cs typeface="Times New Roman" panose="02020603050405020304" pitchFamily="18" charset="0"/>
              </a:rPr>
              <a:t>.</a:t>
            </a: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also</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：一般用于句中，如</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I </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also like apples.</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我也喜欢苹果。</a:t>
            </a:r>
            <a:endParaRPr lang="zh-CN" altLang="zh-CN" sz="1600" dirty="0">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3</a:t>
            </a:r>
            <a:r>
              <a:rPr lang="en-US" altLang="zh-CN" b="1" dirty="0" err="1">
                <a:latin typeface="+mj-ea"/>
                <a:ea typeface="+mj-ea"/>
                <a:cs typeface="Times New Roman" panose="02020603050405020304" pitchFamily="18" charset="0"/>
              </a:rPr>
              <a:t>.</a:t>
            </a:r>
            <a:r>
              <a:rPr lang="en-US" altLang="zh-CN" b="1" dirty="0" err="1">
                <a:latin typeface="Times New Roman" panose="02020603050405020304" pitchFamily="18" charset="0"/>
                <a:ea typeface="楷体" panose="02010609060101010101" pitchFamily="49" charset="-122"/>
                <a:cs typeface="Times New Roman" panose="02020603050405020304" pitchFamily="18" charset="0"/>
              </a:rPr>
              <a:t>either</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：一般用于否定句中，如</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I </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don’t like apples either.</a:t>
            </a:r>
            <a:endParaRPr lang="zh-CN" altLang="zh-CN" sz="1600" dirty="0">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也不喜欢苹果。</a:t>
            </a:r>
            <a:endParaRPr lang="zh-CN" altLang="zh-CN" sz="1600" dirty="0">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262558" y="1556792"/>
            <a:ext cx="1872208" cy="589183"/>
          </a:xfrm>
          <a:prstGeom prst="rect">
            <a:avLst/>
          </a:prstGeom>
        </p:spPr>
      </p:pic>
    </p:spTree>
    <p:extLst>
      <p:ext uri="{BB962C8B-B14F-4D97-AF65-F5344CB8AC3E}">
        <p14:creationId xmlns:p14="http://schemas.microsoft.com/office/powerpoint/2010/main" val="1234806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39978"/>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为下列图片找到意思相符的句子或对话</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并连线。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This is my uncle. He is tall</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endParaRPr lang="en-US" altLang="zh-CN" sz="1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My yo-yo is in the box.</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endParaRPr lang="en-US" altLang="zh-CN" sz="1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 Look. This is my mum</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p>
          <a:p>
            <a:pPr hangingPunct="0">
              <a:spcAft>
                <a:spcPts val="0"/>
              </a:spcAft>
              <a:tabLst>
                <a:tab pos="5468938" algn="l"/>
                <a:tab pos="7380288" algn="l"/>
              </a:tabLst>
            </a:pPr>
            <a:endParaRPr lang="en-US" altLang="zh-CN" sz="1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D. This is my cousin. He is short.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endParaRPr lang="en-US" altLang="zh-CN" sz="1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E. —Good morning, Su Hai.</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468938" algn="l"/>
                <a:tab pos="7380288"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Good morning, Yang Ling.</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dd3.jpg" descr="id:2147487781;FounderCES"/>
          <p:cNvPicPr/>
          <p:nvPr/>
        </p:nvPicPr>
        <p:blipFill>
          <a:blip r:embed="rId2"/>
          <a:stretch>
            <a:fillRect/>
          </a:stretch>
        </p:blipFill>
        <p:spPr>
          <a:xfrm>
            <a:off x="910630" y="1484784"/>
            <a:ext cx="302260" cy="697865"/>
          </a:xfrm>
          <a:prstGeom prst="rect">
            <a:avLst/>
          </a:prstGeom>
        </p:spPr>
      </p:pic>
      <p:pic>
        <p:nvPicPr>
          <p:cNvPr id="4" name="dd2.jpg" descr="id:2147487788;FounderCES"/>
          <p:cNvPicPr/>
          <p:nvPr/>
        </p:nvPicPr>
        <p:blipFill>
          <a:blip r:embed="rId3"/>
          <a:stretch>
            <a:fillRect/>
          </a:stretch>
        </p:blipFill>
        <p:spPr>
          <a:xfrm>
            <a:off x="882040" y="2348880"/>
            <a:ext cx="1108710" cy="716280"/>
          </a:xfrm>
          <a:prstGeom prst="rect">
            <a:avLst/>
          </a:prstGeom>
        </p:spPr>
      </p:pic>
      <p:pic>
        <p:nvPicPr>
          <p:cNvPr id="5" name="we5.jpg" descr="id:2147487795;FounderCES"/>
          <p:cNvPicPr/>
          <p:nvPr/>
        </p:nvPicPr>
        <p:blipFill>
          <a:blip r:embed="rId4"/>
          <a:stretch>
            <a:fillRect/>
          </a:stretch>
        </p:blipFill>
        <p:spPr>
          <a:xfrm>
            <a:off x="910630" y="3140968"/>
            <a:ext cx="538480" cy="716280"/>
          </a:xfrm>
          <a:prstGeom prst="rect">
            <a:avLst/>
          </a:prstGeom>
        </p:spPr>
      </p:pic>
      <p:pic>
        <p:nvPicPr>
          <p:cNvPr id="6" name="qq10.jpg" descr="id:2147487802;FounderCES"/>
          <p:cNvPicPr/>
          <p:nvPr/>
        </p:nvPicPr>
        <p:blipFill>
          <a:blip r:embed="rId5"/>
          <a:stretch>
            <a:fillRect/>
          </a:stretch>
        </p:blipFill>
        <p:spPr>
          <a:xfrm>
            <a:off x="982638" y="4005064"/>
            <a:ext cx="715645" cy="709930"/>
          </a:xfrm>
          <a:prstGeom prst="rect">
            <a:avLst/>
          </a:prstGeom>
        </p:spPr>
      </p:pic>
      <p:pic>
        <p:nvPicPr>
          <p:cNvPr id="7" name="qq07.jpg" descr="id:2147487809;FounderCES"/>
          <p:cNvPicPr/>
          <p:nvPr/>
        </p:nvPicPr>
        <p:blipFill>
          <a:blip r:embed="rId6"/>
          <a:stretch>
            <a:fillRect/>
          </a:stretch>
        </p:blipFill>
        <p:spPr>
          <a:xfrm>
            <a:off x="982638" y="5013176"/>
            <a:ext cx="432048" cy="827001"/>
          </a:xfrm>
          <a:prstGeom prst="rect">
            <a:avLst/>
          </a:prstGeom>
        </p:spPr>
      </p:pic>
      <p:cxnSp>
        <p:nvCxnSpPr>
          <p:cNvPr id="9" name="直接连接符 8"/>
          <p:cNvCxnSpPr>
            <a:stCxn id="3" idx="3"/>
          </p:cNvCxnSpPr>
          <p:nvPr/>
        </p:nvCxnSpPr>
        <p:spPr>
          <a:xfrm>
            <a:off x="1212890" y="1833717"/>
            <a:ext cx="4666292" cy="260339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990750" y="2852936"/>
            <a:ext cx="3960440" cy="244827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1414686" y="2636912"/>
            <a:ext cx="4536504" cy="93610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702718" y="3573016"/>
            <a:ext cx="4248472" cy="86409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414686" y="1772816"/>
            <a:ext cx="4536504" cy="367240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586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图片显示为一位男孩。选项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这是我的表弟。他很矮</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，符合图意。故与选项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相连。</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图片显示为杨玲和苏海在打招呼。选项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E</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早上好，苏海。</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早上好，王兵</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，符合图意。故与选项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E</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相连。</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图片显示为一个溜溜球。选项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我的溜溜球在盒子里</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，符合图意。故与选项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相连</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44619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选出你所听到的单词。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486275" algn="l"/>
                <a:tab pos="73802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 uncle	B. aunt	C. cousin</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486275" algn="l"/>
                <a:tab pos="73802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 my	B. your	C. her</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486275" algn="l"/>
                <a:tab pos="73802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 dad	B. mum	C. uncle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486275" algn="l"/>
                <a:tab pos="73802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 this	B. that	C. what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486275" algn="l"/>
                <a:tab pos="7380288"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 small	B. tall	C. short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9551590" y="1853530"/>
            <a:ext cx="885179" cy="523220"/>
          </a:xfrm>
          <a:prstGeom prst="rect">
            <a:avLst/>
          </a:prstGeom>
        </p:spPr>
        <p:txBody>
          <a:bodyPr wrap="none">
            <a:spAutoFit/>
          </a:bodyPr>
          <a:lstStyle/>
          <a:p>
            <a:r>
              <a:rPr lang="en-US" altLang="zh-CN" dirty="0">
                <a:solidFill>
                  <a:srgbClr val="ED028C"/>
                </a:solidFill>
                <a:ea typeface="楷体" panose="02010609060101010101" pitchFamily="49" charset="-122"/>
              </a:rPr>
              <a:t>aunt</a:t>
            </a:r>
            <a:endParaRPr lang="zh-CN" altLang="en-US"/>
          </a:p>
        </p:txBody>
      </p:sp>
      <p:sp>
        <p:nvSpPr>
          <p:cNvPr id="4" name="矩形 3"/>
          <p:cNvSpPr/>
          <p:nvPr/>
        </p:nvSpPr>
        <p:spPr>
          <a:xfrm>
            <a:off x="9584883" y="2501602"/>
            <a:ext cx="902811" cy="523220"/>
          </a:xfrm>
          <a:prstGeom prst="rect">
            <a:avLst/>
          </a:prstGeom>
        </p:spPr>
        <p:txBody>
          <a:bodyPr wrap="none">
            <a:spAutoFit/>
          </a:bodyPr>
          <a:lstStyle/>
          <a:p>
            <a:r>
              <a:rPr lang="en-US" altLang="zh-CN" dirty="0">
                <a:solidFill>
                  <a:srgbClr val="ED028C"/>
                </a:solidFill>
                <a:ea typeface="楷体" panose="02010609060101010101" pitchFamily="49" charset="-122"/>
              </a:rPr>
              <a:t>your</a:t>
            </a:r>
            <a:endParaRPr lang="zh-CN" altLang="en-US"/>
          </a:p>
        </p:txBody>
      </p:sp>
      <p:sp>
        <p:nvSpPr>
          <p:cNvPr id="5" name="矩形 4"/>
          <p:cNvSpPr/>
          <p:nvPr/>
        </p:nvSpPr>
        <p:spPr>
          <a:xfrm>
            <a:off x="9597720" y="3149674"/>
            <a:ext cx="1002197" cy="523220"/>
          </a:xfrm>
          <a:prstGeom prst="rect">
            <a:avLst/>
          </a:prstGeom>
        </p:spPr>
        <p:txBody>
          <a:bodyPr wrap="none">
            <a:spAutoFit/>
          </a:bodyPr>
          <a:lstStyle/>
          <a:p>
            <a:r>
              <a:rPr lang="en-US" altLang="zh-CN" dirty="0">
                <a:solidFill>
                  <a:srgbClr val="ED028C"/>
                </a:solidFill>
                <a:ea typeface="楷体" panose="02010609060101010101" pitchFamily="49" charset="-122"/>
              </a:rPr>
              <a:t>uncle</a:t>
            </a:r>
            <a:endParaRPr lang="zh-CN" altLang="en-US"/>
          </a:p>
        </p:txBody>
      </p:sp>
      <p:sp>
        <p:nvSpPr>
          <p:cNvPr id="6" name="矩形 5"/>
          <p:cNvSpPr/>
          <p:nvPr/>
        </p:nvSpPr>
        <p:spPr>
          <a:xfrm>
            <a:off x="9623598" y="3797746"/>
            <a:ext cx="744114" cy="523220"/>
          </a:xfrm>
          <a:prstGeom prst="rect">
            <a:avLst/>
          </a:prstGeom>
        </p:spPr>
        <p:txBody>
          <a:bodyPr wrap="none">
            <a:spAutoFit/>
          </a:bodyPr>
          <a:lstStyle/>
          <a:p>
            <a:r>
              <a:rPr lang="en-US" altLang="zh-CN" dirty="0">
                <a:solidFill>
                  <a:srgbClr val="ED028C"/>
                </a:solidFill>
                <a:ea typeface="楷体" panose="02010609060101010101" pitchFamily="49" charset="-122"/>
              </a:rPr>
              <a:t>this</a:t>
            </a:r>
            <a:endParaRPr lang="zh-CN" altLang="en-US"/>
          </a:p>
        </p:txBody>
      </p:sp>
      <p:sp>
        <p:nvSpPr>
          <p:cNvPr id="7" name="矩形 6"/>
          <p:cNvSpPr/>
          <p:nvPr/>
        </p:nvSpPr>
        <p:spPr>
          <a:xfrm>
            <a:off x="9695606" y="4445818"/>
            <a:ext cx="683200" cy="523220"/>
          </a:xfrm>
          <a:prstGeom prst="rect">
            <a:avLst/>
          </a:prstGeom>
        </p:spPr>
        <p:txBody>
          <a:bodyPr wrap="none">
            <a:spAutoFit/>
          </a:bodyPr>
          <a:lstStyle/>
          <a:p>
            <a:r>
              <a:rPr lang="en-US" altLang="zh-CN" dirty="0">
                <a:solidFill>
                  <a:srgbClr val="ED028C"/>
                </a:solidFill>
                <a:ea typeface="楷体" panose="02010609060101010101" pitchFamily="49" charset="-122"/>
              </a:rPr>
              <a:t>tall</a:t>
            </a:r>
            <a:endParaRPr lang="zh-CN" altLang="en-US"/>
          </a:p>
        </p:txBody>
      </p:sp>
      <p:sp>
        <p:nvSpPr>
          <p:cNvPr id="8" name="文本框 7"/>
          <p:cNvSpPr txBox="1"/>
          <p:nvPr/>
        </p:nvSpPr>
        <p:spPr>
          <a:xfrm>
            <a:off x="1020142" y="1879408"/>
            <a:ext cx="423514" cy="523220"/>
          </a:xfrm>
          <a:prstGeom prst="rect">
            <a:avLst/>
          </a:prstGeom>
          <a:noFill/>
        </p:spPr>
        <p:txBody>
          <a:bodyPr wrap="none" rtlCol="0">
            <a:spAutoFit/>
          </a:bodyPr>
          <a:lstStyle/>
          <a:p>
            <a:pPr algn="ctr"/>
            <a:r>
              <a:rPr lang="en-US" altLang="zh-CN" dirty="0"/>
              <a:t>B</a:t>
            </a:r>
            <a:endParaRPr lang="zh-CN" altLang="en-US" sz="2800" b="1" kern="100">
              <a:solidFill>
                <a:srgbClr val="FF0000"/>
              </a:solidFill>
              <a:cs typeface="Times New Roman" panose="02020603050405020304" pitchFamily="18" charset="0"/>
            </a:endParaRPr>
          </a:p>
        </p:txBody>
      </p:sp>
      <p:sp>
        <p:nvSpPr>
          <p:cNvPr id="9" name="文本框 8"/>
          <p:cNvSpPr txBox="1"/>
          <p:nvPr/>
        </p:nvSpPr>
        <p:spPr>
          <a:xfrm>
            <a:off x="1002290" y="2521854"/>
            <a:ext cx="513282" cy="523220"/>
          </a:xfrm>
          <a:prstGeom prst="rect">
            <a:avLst/>
          </a:prstGeom>
          <a:noFill/>
        </p:spPr>
        <p:txBody>
          <a:bodyPr wrap="none" rtlCol="0">
            <a:spAutoFit/>
          </a:bodyPr>
          <a:lstStyle/>
          <a:p>
            <a:pPr algn="ctr"/>
            <a:r>
              <a:rPr lang="en-US" altLang="zh-CN" dirty="0"/>
              <a:t>B </a:t>
            </a:r>
            <a:endParaRPr lang="zh-CN" altLang="en-US" sz="2800" b="1" kern="100">
              <a:solidFill>
                <a:srgbClr val="FF0000"/>
              </a:solidFill>
              <a:cs typeface="Times New Roman" panose="02020603050405020304" pitchFamily="18" charset="0"/>
            </a:endParaRPr>
          </a:p>
        </p:txBody>
      </p:sp>
      <p:sp>
        <p:nvSpPr>
          <p:cNvPr id="10" name="文本框 9"/>
          <p:cNvSpPr txBox="1"/>
          <p:nvPr/>
        </p:nvSpPr>
        <p:spPr>
          <a:xfrm>
            <a:off x="982638" y="3149674"/>
            <a:ext cx="444352" cy="523220"/>
          </a:xfrm>
          <a:prstGeom prst="rect">
            <a:avLst/>
          </a:prstGeom>
          <a:noFill/>
        </p:spPr>
        <p:txBody>
          <a:bodyPr wrap="none" rtlCol="0">
            <a:spAutoFit/>
          </a:bodyPr>
          <a:lstStyle/>
          <a:p>
            <a:pPr algn="ctr"/>
            <a:r>
              <a:rPr lang="en-US" altLang="zh-CN" dirty="0"/>
              <a:t>C</a:t>
            </a:r>
            <a:endParaRPr lang="zh-CN" altLang="en-US" sz="2800" b="1" kern="100">
              <a:solidFill>
                <a:srgbClr val="FF0000"/>
              </a:solidFill>
              <a:cs typeface="Times New Roman" panose="02020603050405020304" pitchFamily="18" charset="0"/>
            </a:endParaRPr>
          </a:p>
        </p:txBody>
      </p:sp>
      <p:sp>
        <p:nvSpPr>
          <p:cNvPr id="11" name="文本框 10"/>
          <p:cNvSpPr txBox="1"/>
          <p:nvPr/>
        </p:nvSpPr>
        <p:spPr>
          <a:xfrm>
            <a:off x="999890" y="3795834"/>
            <a:ext cx="444352" cy="523220"/>
          </a:xfrm>
          <a:prstGeom prst="rect">
            <a:avLst/>
          </a:prstGeom>
          <a:noFill/>
        </p:spPr>
        <p:txBody>
          <a:bodyPr wrap="none" rtlCol="0">
            <a:spAutoFit/>
          </a:bodyPr>
          <a:lstStyle/>
          <a:p>
            <a:pPr algn="ctr"/>
            <a:r>
              <a:rPr lang="en-US" altLang="zh-CN" dirty="0">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12" name="文本框 11"/>
          <p:cNvSpPr txBox="1"/>
          <p:nvPr/>
        </p:nvSpPr>
        <p:spPr>
          <a:xfrm>
            <a:off x="999890" y="4445818"/>
            <a:ext cx="423514" cy="523220"/>
          </a:xfrm>
          <a:prstGeom prst="rect">
            <a:avLst/>
          </a:prstGeom>
          <a:noFill/>
        </p:spPr>
        <p:txBody>
          <a:bodyPr wrap="none" rtlCol="0">
            <a:spAutoFit/>
          </a:bodyPr>
          <a:lstStyle/>
          <a:p>
            <a:pPr algn="ctr"/>
            <a:r>
              <a:rPr lang="en-US" altLang="zh-CN" dirty="0">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5249"/>
            <a:ext cx="11485848" cy="259583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图片显示为一位女士在购物。选项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看。这是我的妈妈</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。符合图意。故与选项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相连。</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图片显示为一位很高的男士。选项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这是我的叔叔。他很高</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。符合图意。故与选项</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相连。</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0839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给单词排排队</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把它们组成一列完整的小火车吧。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在车厢里写上序号和标点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aunt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this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your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km10.jpg" descr="id:2147487816;FounderCES"/>
          <p:cNvPicPr/>
          <p:nvPr/>
        </p:nvPicPr>
        <p:blipFill>
          <a:blip r:embed="rId2"/>
          <a:stretch>
            <a:fillRect/>
          </a:stretch>
        </p:blipFill>
        <p:spPr>
          <a:xfrm>
            <a:off x="694606" y="2852936"/>
            <a:ext cx="9316831" cy="1728192"/>
          </a:xfrm>
          <a:prstGeom prst="rect">
            <a:avLst/>
          </a:prstGeom>
        </p:spPr>
      </p:pic>
      <p:sp>
        <p:nvSpPr>
          <p:cNvPr id="4" name="矩形 3"/>
          <p:cNvSpPr/>
          <p:nvPr/>
        </p:nvSpPr>
        <p:spPr>
          <a:xfrm>
            <a:off x="2854846" y="3553852"/>
            <a:ext cx="6744154" cy="523220"/>
          </a:xfrm>
          <a:prstGeom prst="rect">
            <a:avLst/>
          </a:prstGeom>
        </p:spPr>
        <p:txBody>
          <a:bodyPr wrap="none">
            <a:spAutoFit/>
          </a:bodyPr>
          <a:lstStyle/>
          <a:p>
            <a:r>
              <a:rPr lang="zh-CN" altLang="zh-CN" smtClean="0">
                <a:cs typeface="宋体" panose="02010600030101010101" pitchFamily="2" charset="-122"/>
              </a:rPr>
              <a:t>④</a:t>
            </a:r>
            <a:r>
              <a:rPr lang="en-US" altLang="zh-CN" dirty="0" smtClean="0">
                <a:cs typeface="宋体" panose="02010600030101010101" pitchFamily="2" charset="-122"/>
              </a:rPr>
              <a:t>              </a:t>
            </a:r>
            <a:r>
              <a:rPr lang="zh-CN" altLang="zh-CN" smtClean="0">
                <a:cs typeface="宋体" panose="02010600030101010101" pitchFamily="2" charset="-122"/>
              </a:rPr>
              <a:t>②</a:t>
            </a:r>
            <a:r>
              <a:rPr lang="en-US" altLang="zh-CN" dirty="0" smtClean="0">
                <a:cs typeface="宋体" panose="02010600030101010101" pitchFamily="2" charset="-122"/>
              </a:rPr>
              <a:t>             </a:t>
            </a:r>
            <a:r>
              <a:rPr lang="zh-CN" altLang="zh-CN" smtClean="0">
                <a:cs typeface="宋体" panose="02010600030101010101" pitchFamily="2" charset="-122"/>
              </a:rPr>
              <a:t>③</a:t>
            </a:r>
            <a:r>
              <a:rPr lang="en-US" altLang="zh-CN" dirty="0" smtClean="0">
                <a:cs typeface="宋体" panose="02010600030101010101" pitchFamily="2" charset="-122"/>
              </a:rPr>
              <a:t>              </a:t>
            </a:r>
            <a:r>
              <a:rPr lang="zh-CN" altLang="zh-CN" smtClean="0">
                <a:cs typeface="宋体" panose="02010600030101010101" pitchFamily="2" charset="-122"/>
              </a:rPr>
              <a:t>①</a:t>
            </a:r>
            <a:r>
              <a:rPr lang="en-US" altLang="zh-CN" dirty="0" smtClean="0">
                <a:cs typeface="宋体" panose="02010600030101010101" pitchFamily="2" charset="-122"/>
              </a:rPr>
              <a:t>              </a:t>
            </a:r>
            <a:r>
              <a:rPr lang="en-US" altLang="zh-CN" dirty="0" smtClean="0"/>
              <a:t>?</a:t>
            </a:r>
            <a:endParaRPr lang="zh-CN" altLang="en-US"/>
          </a:p>
        </p:txBody>
      </p:sp>
      <p:sp>
        <p:nvSpPr>
          <p:cNvPr id="5" name="内容占位符 1"/>
          <p:cNvSpPr txBox="1">
            <a:spLocks/>
          </p:cNvSpPr>
          <p:nvPr/>
        </p:nvSpPr>
        <p:spPr bwMode="auto">
          <a:xfrm>
            <a:off x="360854" y="464610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可知，句子是以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开头的一般疑问句。形容词性物主代词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your</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修饰名词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aunt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。句意：这是你的姑姑吗</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8161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656846"/>
          </a:xfrm>
        </p:spPr>
        <p:txBody>
          <a:bodyPr/>
          <a:lstStyle/>
          <a:p>
            <a:pPr hangingPunct="0">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uncle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km11.jpg" descr="id:2147487823;FounderCES"/>
          <p:cNvPicPr/>
          <p:nvPr/>
        </p:nvPicPr>
        <p:blipFill>
          <a:blip r:embed="rId2"/>
          <a:stretch>
            <a:fillRect/>
          </a:stretch>
        </p:blipFill>
        <p:spPr>
          <a:xfrm>
            <a:off x="766614" y="2132856"/>
            <a:ext cx="7764026" cy="1440160"/>
          </a:xfrm>
          <a:prstGeom prst="rect">
            <a:avLst/>
          </a:prstGeom>
        </p:spPr>
      </p:pic>
      <p:sp>
        <p:nvSpPr>
          <p:cNvPr id="4" name="矩形 3"/>
          <p:cNvSpPr/>
          <p:nvPr/>
        </p:nvSpPr>
        <p:spPr>
          <a:xfrm>
            <a:off x="2505861" y="2636912"/>
            <a:ext cx="5577168" cy="523220"/>
          </a:xfrm>
          <a:prstGeom prst="rect">
            <a:avLst/>
          </a:prstGeom>
        </p:spPr>
        <p:txBody>
          <a:bodyPr wrap="none">
            <a:spAutoFit/>
          </a:bodyPr>
          <a:lstStyle/>
          <a:p>
            <a:r>
              <a:rPr lang="zh-CN" altLang="zh-CN" smtClean="0">
                <a:cs typeface="宋体" panose="02010600030101010101" pitchFamily="2" charset="-122"/>
              </a:rPr>
              <a:t>④</a:t>
            </a:r>
            <a:r>
              <a:rPr lang="en-US" altLang="zh-CN" smtClean="0">
                <a:cs typeface="宋体" panose="02010600030101010101" pitchFamily="2" charset="-122"/>
              </a:rPr>
              <a:t>           </a:t>
            </a:r>
            <a:r>
              <a:rPr lang="zh-CN" altLang="zh-CN" smtClean="0">
                <a:cs typeface="宋体" panose="02010600030101010101" pitchFamily="2" charset="-122"/>
              </a:rPr>
              <a:t>②</a:t>
            </a:r>
            <a:r>
              <a:rPr lang="en-US" altLang="zh-CN" smtClean="0">
                <a:cs typeface="宋体" panose="02010600030101010101" pitchFamily="2" charset="-122"/>
              </a:rPr>
              <a:t>          </a:t>
            </a:r>
            <a:r>
              <a:rPr lang="zh-CN" altLang="zh-CN" smtClean="0">
                <a:cs typeface="宋体" panose="02010600030101010101" pitchFamily="2" charset="-122"/>
              </a:rPr>
              <a:t>①</a:t>
            </a:r>
            <a:r>
              <a:rPr lang="en-US" altLang="zh-CN" smtClean="0">
                <a:cs typeface="宋体" panose="02010600030101010101" pitchFamily="2" charset="-122"/>
              </a:rPr>
              <a:t>           </a:t>
            </a:r>
            <a:r>
              <a:rPr lang="zh-CN" altLang="zh-CN" smtClean="0">
                <a:cs typeface="宋体" panose="02010600030101010101" pitchFamily="2" charset="-122"/>
              </a:rPr>
              <a:t>③</a:t>
            </a:r>
            <a:r>
              <a:rPr lang="en-US" altLang="zh-CN" smtClean="0">
                <a:cs typeface="宋体" panose="02010600030101010101" pitchFamily="2" charset="-122"/>
              </a:rPr>
              <a:t>           </a:t>
            </a:r>
            <a:r>
              <a:rPr lang="en-US" altLang="zh-CN" smtClean="0">
                <a:ea typeface="楷体" panose="02010609060101010101" pitchFamily="49" charset="-122"/>
              </a:rPr>
              <a:t>.</a:t>
            </a:r>
            <a:endParaRPr lang="zh-CN" altLang="en-US"/>
          </a:p>
        </p:txBody>
      </p:sp>
      <p:sp>
        <p:nvSpPr>
          <p:cNvPr id="5" name="内容占位符 2"/>
          <p:cNvSpPr txBox="1">
            <a:spLocks/>
          </p:cNvSpPr>
          <p:nvPr/>
        </p:nvSpPr>
        <p:spPr bwMode="auto">
          <a:xfrm>
            <a:off x="360854" y="363799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可知，句子是以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开头的陈述句。形容词性物主代词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修饰名词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uncle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。句意：他是我的叔叔。</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41824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1135"/>
            <a:ext cx="11485848" cy="656846"/>
          </a:xfrm>
        </p:spPr>
        <p:txBody>
          <a:bodyPr/>
          <a:lstStyle/>
          <a:p>
            <a:pPr hangingPunct="0">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Mrs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tall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Li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km10.jpg" descr="id:2147487816;FounderCES"/>
          <p:cNvPicPr/>
          <p:nvPr/>
        </p:nvPicPr>
        <p:blipFill>
          <a:blip r:embed="rId2"/>
          <a:stretch>
            <a:fillRect/>
          </a:stretch>
        </p:blipFill>
        <p:spPr>
          <a:xfrm>
            <a:off x="550590" y="2053815"/>
            <a:ext cx="9316831" cy="1728192"/>
          </a:xfrm>
          <a:prstGeom prst="rect">
            <a:avLst/>
          </a:prstGeom>
        </p:spPr>
      </p:pic>
      <p:sp>
        <p:nvSpPr>
          <p:cNvPr id="4" name="矩形 3"/>
          <p:cNvSpPr/>
          <p:nvPr/>
        </p:nvSpPr>
        <p:spPr>
          <a:xfrm>
            <a:off x="2649877" y="2701887"/>
            <a:ext cx="6654386" cy="523220"/>
          </a:xfrm>
          <a:prstGeom prst="rect">
            <a:avLst/>
          </a:prstGeom>
        </p:spPr>
        <p:txBody>
          <a:bodyPr wrap="none">
            <a:spAutoFit/>
          </a:bodyPr>
          <a:lstStyle/>
          <a:p>
            <a:r>
              <a:rPr lang="zh-CN" altLang="zh-CN" smtClean="0">
                <a:cs typeface="宋体" panose="02010600030101010101" pitchFamily="2" charset="-122"/>
              </a:rPr>
              <a:t>①</a:t>
            </a:r>
            <a:r>
              <a:rPr lang="en-US" altLang="zh-CN" smtClean="0">
                <a:cs typeface="宋体" panose="02010600030101010101" pitchFamily="2" charset="-122"/>
              </a:rPr>
              <a:t>              </a:t>
            </a:r>
            <a:r>
              <a:rPr lang="zh-CN" altLang="zh-CN" smtClean="0">
                <a:cs typeface="宋体" panose="02010600030101010101" pitchFamily="2" charset="-122"/>
              </a:rPr>
              <a:t>④</a:t>
            </a:r>
            <a:r>
              <a:rPr lang="en-US" altLang="zh-CN" smtClean="0">
                <a:cs typeface="宋体" panose="02010600030101010101" pitchFamily="2" charset="-122"/>
              </a:rPr>
              <a:t>               </a:t>
            </a:r>
            <a:r>
              <a:rPr lang="zh-CN" altLang="zh-CN" smtClean="0">
                <a:cs typeface="宋体" panose="02010600030101010101" pitchFamily="2" charset="-122"/>
              </a:rPr>
              <a:t>②</a:t>
            </a:r>
            <a:r>
              <a:rPr lang="en-US" altLang="zh-CN" smtClean="0">
                <a:cs typeface="宋体" panose="02010600030101010101" pitchFamily="2" charset="-122"/>
              </a:rPr>
              <a:t>             </a:t>
            </a:r>
            <a:r>
              <a:rPr lang="zh-CN" altLang="zh-CN" smtClean="0">
                <a:cs typeface="宋体" panose="02010600030101010101" pitchFamily="2" charset="-122"/>
              </a:rPr>
              <a:t>③</a:t>
            </a:r>
            <a:r>
              <a:rPr lang="en-US" altLang="zh-CN" smtClean="0">
                <a:cs typeface="宋体" panose="02010600030101010101" pitchFamily="2" charset="-122"/>
              </a:rPr>
              <a:t>             </a:t>
            </a:r>
            <a:r>
              <a:rPr lang="en-US" altLang="zh-CN" smtClean="0">
                <a:ea typeface="楷体" panose="02010609060101010101" pitchFamily="49" charset="-122"/>
              </a:rPr>
              <a:t>.</a:t>
            </a:r>
            <a:endParaRPr lang="zh-CN" altLang="en-US"/>
          </a:p>
        </p:txBody>
      </p:sp>
      <p:sp>
        <p:nvSpPr>
          <p:cNvPr id="5" name="内容占位符 3"/>
          <p:cNvSpPr txBox="1">
            <a:spLocks/>
          </p:cNvSpPr>
          <p:nvPr/>
        </p:nvSpPr>
        <p:spPr bwMode="auto">
          <a:xfrm>
            <a:off x="360854" y="385401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“Mrs Li”</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可知，句子是以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Mrs Li</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开头的陈述句，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是谓语。句意：李夫人是高的。</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35073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5970"/>
            <a:ext cx="11485848" cy="656846"/>
          </a:xfrm>
        </p:spPr>
        <p:txBody>
          <a:bodyPr/>
          <a:lstStyle/>
          <a:p>
            <a:pPr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cute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cousin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km10.jpg" descr="id:2147487816;FounderCES"/>
          <p:cNvPicPr/>
          <p:nvPr/>
        </p:nvPicPr>
        <p:blipFill>
          <a:blip r:embed="rId2"/>
          <a:stretch>
            <a:fillRect/>
          </a:stretch>
        </p:blipFill>
        <p:spPr>
          <a:xfrm>
            <a:off x="478582" y="2060848"/>
            <a:ext cx="9316831" cy="1728192"/>
          </a:xfrm>
          <a:prstGeom prst="rect">
            <a:avLst/>
          </a:prstGeom>
        </p:spPr>
      </p:pic>
      <p:sp>
        <p:nvSpPr>
          <p:cNvPr id="3" name="矩形 2"/>
          <p:cNvSpPr/>
          <p:nvPr/>
        </p:nvSpPr>
        <p:spPr>
          <a:xfrm>
            <a:off x="2638822" y="2780928"/>
            <a:ext cx="6744154" cy="523220"/>
          </a:xfrm>
          <a:prstGeom prst="rect">
            <a:avLst/>
          </a:prstGeom>
        </p:spPr>
        <p:txBody>
          <a:bodyPr wrap="none">
            <a:spAutoFit/>
          </a:bodyPr>
          <a:lstStyle/>
          <a:p>
            <a:r>
              <a:rPr lang="zh-CN" altLang="zh-CN" smtClean="0">
                <a:cs typeface="宋体" panose="02010600030101010101" pitchFamily="2" charset="-122"/>
              </a:rPr>
              <a:t>②</a:t>
            </a:r>
            <a:r>
              <a:rPr lang="en-US" altLang="zh-CN" smtClean="0">
                <a:cs typeface="宋体" panose="02010600030101010101" pitchFamily="2" charset="-122"/>
              </a:rPr>
              <a:t>              </a:t>
            </a:r>
            <a:r>
              <a:rPr lang="zh-CN" altLang="zh-CN" smtClean="0">
                <a:cs typeface="宋体" panose="02010600030101010101" pitchFamily="2" charset="-122"/>
              </a:rPr>
              <a:t>④</a:t>
            </a:r>
            <a:r>
              <a:rPr lang="en-US" altLang="zh-CN" smtClean="0">
                <a:cs typeface="宋体" panose="02010600030101010101" pitchFamily="2" charset="-122"/>
              </a:rPr>
              <a:t>             </a:t>
            </a:r>
            <a:r>
              <a:rPr lang="zh-CN" altLang="zh-CN" smtClean="0">
                <a:cs typeface="宋体" panose="02010600030101010101" pitchFamily="2" charset="-122"/>
              </a:rPr>
              <a:t>③</a:t>
            </a:r>
            <a:r>
              <a:rPr lang="en-US" altLang="zh-CN" smtClean="0">
                <a:cs typeface="宋体" panose="02010600030101010101" pitchFamily="2" charset="-122"/>
              </a:rPr>
              <a:t>              </a:t>
            </a:r>
            <a:r>
              <a:rPr lang="zh-CN" altLang="zh-CN" smtClean="0">
                <a:cs typeface="宋体" panose="02010600030101010101" pitchFamily="2" charset="-122"/>
              </a:rPr>
              <a:t>①</a:t>
            </a:r>
            <a:r>
              <a:rPr lang="en-US" altLang="zh-CN" smtClean="0">
                <a:cs typeface="宋体" panose="02010600030101010101" pitchFamily="2" charset="-122"/>
              </a:rPr>
              <a:t>               </a:t>
            </a:r>
            <a:r>
              <a:rPr lang="en-US" altLang="zh-CN" smtClean="0">
                <a:ea typeface="楷体" panose="02010609060101010101" pitchFamily="49" charset="-122"/>
              </a:rPr>
              <a:t>.</a:t>
            </a:r>
            <a:endParaRPr lang="zh-CN" altLang="en-US"/>
          </a:p>
        </p:txBody>
      </p:sp>
      <p:sp>
        <p:nvSpPr>
          <p:cNvPr id="5" name="内容占位符 4"/>
          <p:cNvSpPr txBox="1">
            <a:spLocks/>
          </p:cNvSpPr>
          <p:nvPr/>
        </p:nvSpPr>
        <p:spPr bwMode="auto">
          <a:xfrm>
            <a:off x="360854" y="385401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可知，句子是以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开头的陈述句。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是谓语，形容词性物主代词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修饰名词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cousin</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。句意：我的表弟很可爱。</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1664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5133"/>
            <a:ext cx="11485848" cy="3323987"/>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阅读短文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807085" hangingPunct="0">
              <a:spcAft>
                <a:spcPts val="0"/>
              </a:spcAft>
              <a:tabLst>
                <a:tab pos="4231005" algn="l"/>
                <a:tab pos="7381240"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Look at my family photo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家庭照片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He’s my dad and she’s my mum. My dad is tall. My mum is short. This is my aunt. She is tall. This is my uncle. He is also tall. This is my cousin. She is cute. And this is me. Am I cute too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6561317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5133"/>
            <a:ext cx="11485848" cy="3323987"/>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My dad is tall.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My mum is also tall.</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My aunt is short.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5"/>
          <p:cNvSpPr txBox="1">
            <a:spLocks/>
          </p:cNvSpPr>
          <p:nvPr/>
        </p:nvSpPr>
        <p:spPr bwMode="auto">
          <a:xfrm>
            <a:off x="550590" y="177281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 dad is tall.”</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的爸爸很高。本题正确。</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514014" y="313219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 mum is short.”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的妈妈很矮。本题错误。</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2"/>
          <p:cNvSpPr txBox="1">
            <a:spLocks/>
          </p:cNvSpPr>
          <p:nvPr/>
        </p:nvSpPr>
        <p:spPr bwMode="auto">
          <a:xfrm>
            <a:off x="514014" y="442833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 is my aunt. She is tall.”</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的阿姨很高。本题错误。</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nvSpPr>
        <p:spPr>
          <a:xfrm>
            <a:off x="982638" y="1321604"/>
            <a:ext cx="423514" cy="523220"/>
          </a:xfrm>
          <a:prstGeom prst="rect">
            <a:avLst/>
          </a:prstGeom>
          <a:noFill/>
        </p:spPr>
        <p:txBody>
          <a:bodyPr wrap="none" rtlCol="0">
            <a:spAutoFit/>
          </a:bodyPr>
          <a:lstStyle/>
          <a:p>
            <a:pPr algn="ctr"/>
            <a:r>
              <a:rPr lang="en-US" altLang="zh-CN" smtClean="0"/>
              <a:t>T</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1008516" y="2600496"/>
            <a:ext cx="404278" cy="523220"/>
          </a:xfrm>
          <a:prstGeom prst="rect">
            <a:avLst/>
          </a:prstGeom>
          <a:noFill/>
        </p:spPr>
        <p:txBody>
          <a:bodyPr wrap="none" rtlCol="0">
            <a:spAutoFit/>
          </a:bodyPr>
          <a:lstStyle/>
          <a:p>
            <a:pPr algn="ctr"/>
            <a:r>
              <a:rPr lang="en-US" altLang="zh-CN">
                <a:ea typeface="楷体" panose="02010609060101010101" pitchFamily="49" charset="-122"/>
              </a:rPr>
              <a:t>F</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1005985" y="3861048"/>
            <a:ext cx="480709" cy="523220"/>
          </a:xfrm>
          <a:prstGeom prst="rect">
            <a:avLst/>
          </a:prstGeom>
          <a:noFill/>
        </p:spPr>
        <p:txBody>
          <a:bodyPr wrap="none" rtlCol="0">
            <a:spAutoFit/>
          </a:bodyPr>
          <a:lstStyle/>
          <a:p>
            <a:pPr algn="ctr"/>
            <a:r>
              <a:rPr lang="en-US" altLang="zh-CN">
                <a:ea typeface="楷体" panose="02010609060101010101" pitchFamily="49" charset="-122"/>
              </a:rPr>
              <a:t>F </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83239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1691"/>
            <a:ext cx="11485848" cy="2677656"/>
          </a:xfrm>
        </p:spPr>
        <p:txBody>
          <a:bodyPr/>
          <a:lstStyle/>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My uncle is tall</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t> </a:t>
            </a:r>
            <a:endParaRPr lang="en-US" altLang="zh-CN" smtClean="0"/>
          </a:p>
          <a:p>
            <a:pPr hangingPunct="0">
              <a:spcAft>
                <a:spcPts val="0"/>
              </a:spcAft>
              <a:tabLst>
                <a:tab pos="4231005" algn="l"/>
                <a:tab pos="7381240" algn="l"/>
              </a:tabLst>
            </a:pPr>
            <a:endParaRPr lang="en-US" altLang="zh-CN" smtClean="0"/>
          </a:p>
          <a:p>
            <a:pPr hangingPunct="0">
              <a:spcAft>
                <a:spcPts val="0"/>
              </a:spcAft>
              <a:tabLst>
                <a:tab pos="4231005" algn="l"/>
                <a:tab pos="7381240" algn="l"/>
              </a:tabLst>
            </a:pPr>
            <a:endParaRPr lang="en-US" altLang="zh-CN" smtClean="0"/>
          </a:p>
          <a:p>
            <a:pPr hangingPunct="0">
              <a:spcAft>
                <a:spcPts val="0"/>
              </a:spcAft>
              <a:tabLst>
                <a:tab pos="4231005" algn="l"/>
                <a:tab pos="7381240" algn="l"/>
              </a:tabLst>
            </a:pPr>
            <a:r>
              <a:rPr lang="zh-CN" altLang="zh-CN" smtClean="0"/>
              <a:t>（</a:t>
            </a:r>
            <a:r>
              <a:rPr lang="zh-CN" altLang="zh-CN"/>
              <a:t>　　）</a:t>
            </a:r>
            <a:r>
              <a:rPr lang="en-US" altLang="zh-CN"/>
              <a:t>5. I have</a:t>
            </a:r>
            <a:r>
              <a:rPr lang="zh-CN" altLang="zh-CN"/>
              <a:t>（有）</a:t>
            </a:r>
            <a:r>
              <a:rPr lang="en-US" altLang="zh-CN"/>
              <a:t> a cousin.</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3"/>
          <p:cNvSpPr txBox="1">
            <a:spLocks/>
          </p:cNvSpPr>
          <p:nvPr/>
        </p:nvSpPr>
        <p:spPr bwMode="auto">
          <a:xfrm>
            <a:off x="514014" y="2132856"/>
            <a:ext cx="113418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 is my uncle. He is also tall.”</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的叔叔也很高。本题正确。</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4"/>
          <p:cNvSpPr txBox="1">
            <a:spLocks/>
          </p:cNvSpPr>
          <p:nvPr/>
        </p:nvSpPr>
        <p:spPr bwMode="auto">
          <a:xfrm>
            <a:off x="514014" y="414908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由文中</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 is my cousin.”</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有一个表妹。本题正确。</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79889" y="1681644"/>
            <a:ext cx="506805" cy="523220"/>
          </a:xfrm>
          <a:prstGeom prst="rect">
            <a:avLst/>
          </a:prstGeom>
          <a:noFill/>
        </p:spPr>
        <p:txBody>
          <a:bodyPr wrap="none" rtlCol="0">
            <a:spAutoFit/>
          </a:bodyPr>
          <a:lstStyle/>
          <a:p>
            <a:pPr algn="ctr"/>
            <a:r>
              <a:rPr lang="en-US" altLang="zh-CN"/>
              <a:t>T </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982638" y="3573016"/>
            <a:ext cx="506805" cy="523220"/>
          </a:xfrm>
          <a:prstGeom prst="rect">
            <a:avLst/>
          </a:prstGeom>
          <a:noFill/>
        </p:spPr>
        <p:txBody>
          <a:bodyPr wrap="none" rtlCol="0">
            <a:spAutoFit/>
          </a:bodyPr>
          <a:lstStyle/>
          <a:p>
            <a:pPr algn="ctr"/>
            <a:r>
              <a:rPr lang="en-US" altLang="zh-CN"/>
              <a:t>T </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8187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616579"/>
          </a:xfrm>
        </p:spPr>
        <p:txBody>
          <a:bodyPr/>
          <a:lstStyle/>
          <a:p>
            <a:pPr hangingPunct="0">
              <a:spcAft>
                <a:spcPts val="0"/>
              </a:spcAft>
              <a:tabLst>
                <a:tab pos="4231005" algn="l"/>
                <a:tab pos="738124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gh06.jpg" descr="id:2147487629;FounderCES"/>
          <p:cNvPicPr/>
          <p:nvPr/>
        </p:nvPicPr>
        <p:blipFill>
          <a:blip r:embed="rId2">
            <a:clrChange>
              <a:clrFrom>
                <a:srgbClr val="FFFFFE"/>
              </a:clrFrom>
              <a:clrTo>
                <a:srgbClr val="FFFFFE">
                  <a:alpha val="0"/>
                </a:srgbClr>
              </a:clrTo>
            </a:clrChange>
          </a:blip>
          <a:stretch>
            <a:fillRect/>
          </a:stretch>
        </p:blipFill>
        <p:spPr>
          <a:xfrm>
            <a:off x="478581" y="4293096"/>
            <a:ext cx="11364135" cy="2088232"/>
          </a:xfrm>
          <a:prstGeom prst="rect">
            <a:avLst/>
          </a:prstGeom>
        </p:spPr>
      </p:pic>
      <p:sp>
        <p:nvSpPr>
          <p:cNvPr id="4" name="内容占位符 1"/>
          <p:cNvSpPr txBox="1">
            <a:spLocks/>
          </p:cNvSpPr>
          <p:nvPr/>
        </p:nvSpPr>
        <p:spPr bwMode="auto">
          <a:xfrm>
            <a:off x="360854" y="1199812"/>
            <a:ext cx="11485848"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err="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sz="2600" b="1" dirty="0" err="1" smtClean="0">
                <a:solidFill>
                  <a:srgbClr val="ED028C"/>
                </a:solidFill>
                <a:latin typeface="+mj-ea"/>
                <a:ea typeface="+mj-ea"/>
                <a:cs typeface="Times New Roman" panose="02020603050405020304" pitchFamily="18" charset="0"/>
              </a:rPr>
              <a:t>.</a:t>
            </a:r>
            <a:r>
              <a:rPr lang="en-US" altLang="zh-CN" sz="2600" b="1" dirty="0" err="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She’s</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 my aunt.</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This is my cousin.</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M</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 Is this your uncle</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W</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 Yes.</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4</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They are my uncle and cousin. My cousin is short.</a:t>
            </a:r>
            <a:endPar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sz="2600" b="1" smtClean="0">
                <a:solidFill>
                  <a:srgbClr val="ED028C"/>
                </a:solidFill>
                <a:latin typeface="+mj-ea"/>
                <a:ea typeface="+mj-ea"/>
                <a:cs typeface="Times New Roman" panose="02020603050405020304" pitchFamily="18" charset="0"/>
              </a:rPr>
              <a:t>.</a:t>
            </a:r>
            <a:r>
              <a:rPr lang="en-US"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Hello, Mrs Wang.</a:t>
            </a:r>
            <a:endPar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82638" y="5949280"/>
            <a:ext cx="364203" cy="523220"/>
          </a:xfrm>
          <a:prstGeom prst="rect">
            <a:avLst/>
          </a:prstGeom>
          <a:noFill/>
        </p:spPr>
        <p:txBody>
          <a:bodyPr wrap="none" rtlCol="0">
            <a:spAutoFit/>
          </a:bodyPr>
          <a:lstStyle/>
          <a:p>
            <a:pPr algn="ctr"/>
            <a:r>
              <a:rPr lang="en-US" altLang="zh-CN">
                <a:ea typeface="楷体" panose="02010609060101010101" pitchFamily="49" charset="-122"/>
              </a:rPr>
              <a:t>4</a:t>
            </a:r>
            <a:endParaRPr lang="zh-CN" altLang="en-US" sz="2800" b="1" kern="100">
              <a:solidFill>
                <a:srgbClr val="FF0000"/>
              </a:solidFill>
              <a:cs typeface="Times New Roman" panose="02020603050405020304" pitchFamily="18" charset="0"/>
            </a:endParaRPr>
          </a:p>
        </p:txBody>
      </p:sp>
      <p:sp>
        <p:nvSpPr>
          <p:cNvPr id="6" name="文本框 5"/>
          <p:cNvSpPr txBox="1"/>
          <p:nvPr/>
        </p:nvSpPr>
        <p:spPr>
          <a:xfrm>
            <a:off x="3646934" y="5955994"/>
            <a:ext cx="364203" cy="523220"/>
          </a:xfrm>
          <a:prstGeom prst="rect">
            <a:avLst/>
          </a:prstGeom>
          <a:noFill/>
        </p:spPr>
        <p:txBody>
          <a:bodyPr wrap="none" rtlCol="0">
            <a:spAutoFit/>
          </a:bodyPr>
          <a:lstStyle/>
          <a:p>
            <a:pPr algn="ctr"/>
            <a:r>
              <a:rPr lang="en-US" altLang="zh-CN">
                <a:ea typeface="楷体" panose="02010609060101010101" pitchFamily="49" charset="-122"/>
              </a:rPr>
              <a:t>3</a:t>
            </a:r>
            <a:endParaRPr lang="zh-CN" altLang="en-US" sz="2800" b="1" kern="100">
              <a:solidFill>
                <a:srgbClr val="FF0000"/>
              </a:solidFill>
              <a:cs typeface="Times New Roman" panose="02020603050405020304" pitchFamily="18" charset="0"/>
            </a:endParaRPr>
          </a:p>
        </p:txBody>
      </p:sp>
      <p:sp>
        <p:nvSpPr>
          <p:cNvPr id="7" name="文本框 6"/>
          <p:cNvSpPr txBox="1"/>
          <p:nvPr/>
        </p:nvSpPr>
        <p:spPr>
          <a:xfrm>
            <a:off x="6239222" y="5949280"/>
            <a:ext cx="364203" cy="523220"/>
          </a:xfrm>
          <a:prstGeom prst="rect">
            <a:avLst/>
          </a:prstGeom>
          <a:noFill/>
        </p:spPr>
        <p:txBody>
          <a:bodyPr wrap="none" rtlCol="0">
            <a:spAutoFit/>
          </a:bodyPr>
          <a:lstStyle/>
          <a:p>
            <a:pPr algn="ctr"/>
            <a:r>
              <a:rPr lang="en-US" altLang="zh-CN">
                <a:ea typeface="楷体" panose="02010609060101010101" pitchFamily="49" charset="-122"/>
              </a:rPr>
              <a:t>1</a:t>
            </a:r>
            <a:endParaRPr lang="zh-CN" altLang="en-US" sz="2800" b="1" kern="100">
              <a:solidFill>
                <a:srgbClr val="FF0000"/>
              </a:solidFill>
              <a:cs typeface="Times New Roman" panose="02020603050405020304" pitchFamily="18" charset="0"/>
            </a:endParaRPr>
          </a:p>
        </p:txBody>
      </p:sp>
      <p:sp>
        <p:nvSpPr>
          <p:cNvPr id="8" name="文本框 7"/>
          <p:cNvSpPr txBox="1"/>
          <p:nvPr/>
        </p:nvSpPr>
        <p:spPr>
          <a:xfrm>
            <a:off x="8683331" y="5949280"/>
            <a:ext cx="364203" cy="523220"/>
          </a:xfrm>
          <a:prstGeom prst="rect">
            <a:avLst/>
          </a:prstGeom>
          <a:noFill/>
        </p:spPr>
        <p:txBody>
          <a:bodyPr wrap="none" rtlCol="0">
            <a:spAutoFit/>
          </a:bodyPr>
          <a:lstStyle/>
          <a:p>
            <a:pPr algn="ctr"/>
            <a:r>
              <a:rPr lang="en-US" altLang="zh-CN" dirty="0">
                <a:ea typeface="楷体" panose="02010609060101010101" pitchFamily="49" charset="-122"/>
              </a:rPr>
              <a:t>2</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11059595" y="5949280"/>
            <a:ext cx="364203" cy="523220"/>
          </a:xfrm>
          <a:prstGeom prst="rect">
            <a:avLst/>
          </a:prstGeom>
          <a:noFill/>
        </p:spPr>
        <p:txBody>
          <a:bodyPr wrap="none" rtlCol="0">
            <a:spAutoFit/>
          </a:bodyPr>
          <a:lstStyle/>
          <a:p>
            <a:pPr algn="ctr"/>
            <a:r>
              <a:rPr lang="en-US" altLang="zh-CN">
                <a:ea typeface="楷体" panose="02010609060101010101" pitchFamily="49" charset="-122"/>
              </a:rPr>
              <a:t>5</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6322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0084"/>
            <a:ext cx="11485848" cy="3046988"/>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 	B. 	C.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a5.jpg" descr="id:2147487636;FounderCES"/>
          <p:cNvPicPr/>
          <p:nvPr/>
        </p:nvPicPr>
        <p:blipFill>
          <a:blip r:embed="rId2"/>
          <a:stretch>
            <a:fillRect/>
          </a:stretch>
        </p:blipFill>
        <p:spPr>
          <a:xfrm>
            <a:off x="2710830" y="1700808"/>
            <a:ext cx="664426" cy="974028"/>
          </a:xfrm>
          <a:prstGeom prst="rect">
            <a:avLst/>
          </a:prstGeom>
        </p:spPr>
      </p:pic>
      <p:pic>
        <p:nvPicPr>
          <p:cNvPr id="4" name="a6.jpg" descr="id:2147487643;FounderCES"/>
          <p:cNvPicPr/>
          <p:nvPr/>
        </p:nvPicPr>
        <p:blipFill>
          <a:blip r:embed="rId3"/>
          <a:stretch>
            <a:fillRect/>
          </a:stretch>
        </p:blipFill>
        <p:spPr>
          <a:xfrm>
            <a:off x="5303118" y="1700808"/>
            <a:ext cx="726609" cy="1008112"/>
          </a:xfrm>
          <a:prstGeom prst="rect">
            <a:avLst/>
          </a:prstGeom>
        </p:spPr>
      </p:pic>
      <p:pic>
        <p:nvPicPr>
          <p:cNvPr id="5" name="tb01.jpg" descr="id:2147487650;FounderCES"/>
          <p:cNvPicPr/>
          <p:nvPr/>
        </p:nvPicPr>
        <p:blipFill>
          <a:blip r:embed="rId4"/>
          <a:stretch>
            <a:fillRect/>
          </a:stretch>
        </p:blipFill>
        <p:spPr>
          <a:xfrm>
            <a:off x="8471470" y="1628800"/>
            <a:ext cx="735213" cy="936104"/>
          </a:xfrm>
          <a:prstGeom prst="rect">
            <a:avLst/>
          </a:prstGeom>
        </p:spPr>
      </p:pic>
      <p:pic>
        <p:nvPicPr>
          <p:cNvPr id="6" name="a7.jpg" descr="id:2147487657;FounderCES"/>
          <p:cNvPicPr/>
          <p:nvPr/>
        </p:nvPicPr>
        <p:blipFill>
          <a:blip r:embed="rId5"/>
          <a:stretch>
            <a:fillRect/>
          </a:stretch>
        </p:blipFill>
        <p:spPr>
          <a:xfrm>
            <a:off x="2710830" y="3284984"/>
            <a:ext cx="576064" cy="895178"/>
          </a:xfrm>
          <a:prstGeom prst="rect">
            <a:avLst/>
          </a:prstGeom>
        </p:spPr>
      </p:pic>
      <p:pic>
        <p:nvPicPr>
          <p:cNvPr id="7" name="a8.jpg" descr="id:2147487664;FounderCES"/>
          <p:cNvPicPr/>
          <p:nvPr/>
        </p:nvPicPr>
        <p:blipFill>
          <a:blip r:embed="rId6"/>
          <a:stretch>
            <a:fillRect/>
          </a:stretch>
        </p:blipFill>
        <p:spPr>
          <a:xfrm>
            <a:off x="5231110" y="3356992"/>
            <a:ext cx="773424" cy="923007"/>
          </a:xfrm>
          <a:prstGeom prst="rect">
            <a:avLst/>
          </a:prstGeom>
        </p:spPr>
      </p:pic>
      <p:pic>
        <p:nvPicPr>
          <p:cNvPr id="8" name="tb02.jpg" descr="id:2147487671;FounderCES"/>
          <p:cNvPicPr/>
          <p:nvPr/>
        </p:nvPicPr>
        <p:blipFill>
          <a:blip r:embed="rId7"/>
          <a:stretch>
            <a:fillRect/>
          </a:stretch>
        </p:blipFill>
        <p:spPr>
          <a:xfrm>
            <a:off x="8399462" y="3284984"/>
            <a:ext cx="780917" cy="936104"/>
          </a:xfrm>
          <a:prstGeom prst="rect">
            <a:avLst/>
          </a:prstGeom>
        </p:spPr>
      </p:pic>
      <p:sp>
        <p:nvSpPr>
          <p:cNvPr id="9" name="矩形 8"/>
          <p:cNvSpPr/>
          <p:nvPr/>
        </p:nvSpPr>
        <p:spPr>
          <a:xfrm>
            <a:off x="550590" y="2689756"/>
            <a:ext cx="4209294" cy="523220"/>
          </a:xfrm>
          <a:prstGeom prst="rect">
            <a:avLst/>
          </a:prstGeom>
        </p:spPr>
        <p:txBody>
          <a:bodyPr wrap="none">
            <a:spAutoFit/>
          </a:bodyPr>
          <a:lstStyle/>
          <a:p>
            <a:r>
              <a:rPr lang="en-US" altLang="zh-CN">
                <a:solidFill>
                  <a:srgbClr val="ED028C"/>
                </a:solidFill>
                <a:ea typeface="楷体" panose="02010609060101010101" pitchFamily="49" charset="-122"/>
              </a:rPr>
              <a:t>This is my uncle. He’s tall.</a:t>
            </a:r>
            <a:endParaRPr lang="zh-CN" altLang="en-US"/>
          </a:p>
        </p:txBody>
      </p:sp>
      <p:sp>
        <p:nvSpPr>
          <p:cNvPr id="10" name="矩形 9"/>
          <p:cNvSpPr/>
          <p:nvPr/>
        </p:nvSpPr>
        <p:spPr>
          <a:xfrm>
            <a:off x="550590" y="4201924"/>
            <a:ext cx="2640466" cy="523220"/>
          </a:xfrm>
          <a:prstGeom prst="rect">
            <a:avLst/>
          </a:prstGeom>
        </p:spPr>
        <p:txBody>
          <a:bodyPr wrap="none">
            <a:spAutoFit/>
          </a:bodyPr>
          <a:lstStyle/>
          <a:p>
            <a:r>
              <a:rPr lang="en-US" altLang="zh-CN">
                <a:solidFill>
                  <a:srgbClr val="ED028C"/>
                </a:solidFill>
                <a:ea typeface="楷体" panose="02010609060101010101" pitchFamily="49" charset="-122"/>
              </a:rPr>
              <a:t>This is my aunt.</a:t>
            </a:r>
            <a:endParaRPr lang="zh-CN" altLang="en-US"/>
          </a:p>
        </p:txBody>
      </p:sp>
      <p:sp>
        <p:nvSpPr>
          <p:cNvPr id="11" name="文本框 10"/>
          <p:cNvSpPr txBox="1"/>
          <p:nvPr/>
        </p:nvSpPr>
        <p:spPr>
          <a:xfrm>
            <a:off x="982638" y="1772816"/>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12" name="文本框 11"/>
          <p:cNvSpPr txBox="1"/>
          <p:nvPr/>
        </p:nvSpPr>
        <p:spPr>
          <a:xfrm>
            <a:off x="982638" y="3429000"/>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68455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3769"/>
            <a:ext cx="11485848" cy="3785652"/>
          </a:xfrm>
        </p:spPr>
        <p:txBody>
          <a:bodyPr/>
          <a:lstStyle/>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 	B. 	C.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 	B. 	C. </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 	B. 	C.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a9.jpg" descr="id:2147487678;FounderCES"/>
          <p:cNvPicPr/>
          <p:nvPr/>
        </p:nvPicPr>
        <p:blipFill>
          <a:blip r:embed="rId2"/>
          <a:stretch>
            <a:fillRect/>
          </a:stretch>
        </p:blipFill>
        <p:spPr>
          <a:xfrm>
            <a:off x="2638822" y="1163380"/>
            <a:ext cx="653137" cy="862904"/>
          </a:xfrm>
          <a:prstGeom prst="rect">
            <a:avLst/>
          </a:prstGeom>
        </p:spPr>
      </p:pic>
      <p:pic>
        <p:nvPicPr>
          <p:cNvPr id="5" name="tt09a.jpg" descr="id:2147487685;FounderCES"/>
          <p:cNvPicPr/>
          <p:nvPr/>
        </p:nvPicPr>
        <p:blipFill>
          <a:blip r:embed="rId3"/>
          <a:stretch>
            <a:fillRect/>
          </a:stretch>
        </p:blipFill>
        <p:spPr>
          <a:xfrm>
            <a:off x="5303118" y="1091372"/>
            <a:ext cx="310423" cy="1152128"/>
          </a:xfrm>
          <a:prstGeom prst="rect">
            <a:avLst/>
          </a:prstGeom>
        </p:spPr>
      </p:pic>
      <p:pic>
        <p:nvPicPr>
          <p:cNvPr id="6" name="tb03.jpg" descr="id:2147487692;FounderCES"/>
          <p:cNvPicPr/>
          <p:nvPr/>
        </p:nvPicPr>
        <p:blipFill>
          <a:blip r:embed="rId4"/>
          <a:stretch>
            <a:fillRect/>
          </a:stretch>
        </p:blipFill>
        <p:spPr>
          <a:xfrm>
            <a:off x="8471470" y="1163380"/>
            <a:ext cx="600710" cy="740410"/>
          </a:xfrm>
          <a:prstGeom prst="rect">
            <a:avLst/>
          </a:prstGeom>
        </p:spPr>
      </p:pic>
      <p:pic>
        <p:nvPicPr>
          <p:cNvPr id="7" name="a11.jpg" descr="id:2147487699;FounderCES"/>
          <p:cNvPicPr/>
          <p:nvPr/>
        </p:nvPicPr>
        <p:blipFill>
          <a:blip r:embed="rId5"/>
          <a:stretch>
            <a:fillRect/>
          </a:stretch>
        </p:blipFill>
        <p:spPr>
          <a:xfrm>
            <a:off x="2638822" y="2710311"/>
            <a:ext cx="720080" cy="829333"/>
          </a:xfrm>
          <a:prstGeom prst="rect">
            <a:avLst/>
          </a:prstGeom>
        </p:spPr>
      </p:pic>
      <p:pic>
        <p:nvPicPr>
          <p:cNvPr id="8" name="a12.jpg" descr="id:2147487706;FounderCES"/>
          <p:cNvPicPr/>
          <p:nvPr/>
        </p:nvPicPr>
        <p:blipFill>
          <a:blip r:embed="rId6"/>
          <a:stretch>
            <a:fillRect/>
          </a:stretch>
        </p:blipFill>
        <p:spPr>
          <a:xfrm>
            <a:off x="5231110" y="2749045"/>
            <a:ext cx="749877" cy="790599"/>
          </a:xfrm>
          <a:prstGeom prst="rect">
            <a:avLst/>
          </a:prstGeom>
        </p:spPr>
      </p:pic>
      <p:pic>
        <p:nvPicPr>
          <p:cNvPr id="9" name="tb05.jpg" descr="id:2147487713;FounderCES"/>
          <p:cNvPicPr/>
          <p:nvPr/>
        </p:nvPicPr>
        <p:blipFill>
          <a:blip r:embed="rId7"/>
          <a:stretch>
            <a:fillRect/>
          </a:stretch>
        </p:blipFill>
        <p:spPr>
          <a:xfrm>
            <a:off x="8399462" y="2819564"/>
            <a:ext cx="626745" cy="685800"/>
          </a:xfrm>
          <a:prstGeom prst="rect">
            <a:avLst/>
          </a:prstGeom>
        </p:spPr>
      </p:pic>
      <p:pic>
        <p:nvPicPr>
          <p:cNvPr id="10" name="a13.jpg" descr="id:2147487720;FounderCES"/>
          <p:cNvPicPr/>
          <p:nvPr/>
        </p:nvPicPr>
        <p:blipFill>
          <a:blip r:embed="rId8"/>
          <a:stretch>
            <a:fillRect/>
          </a:stretch>
        </p:blipFill>
        <p:spPr>
          <a:xfrm>
            <a:off x="2710830" y="4259724"/>
            <a:ext cx="417150" cy="897468"/>
          </a:xfrm>
          <a:prstGeom prst="rect">
            <a:avLst/>
          </a:prstGeom>
        </p:spPr>
      </p:pic>
      <p:pic>
        <p:nvPicPr>
          <p:cNvPr id="11" name="a14.jpg" descr="id:2147487727;FounderCES"/>
          <p:cNvPicPr/>
          <p:nvPr/>
        </p:nvPicPr>
        <p:blipFill>
          <a:blip r:embed="rId9"/>
          <a:stretch>
            <a:fillRect/>
          </a:stretch>
        </p:blipFill>
        <p:spPr>
          <a:xfrm>
            <a:off x="5303118" y="4187716"/>
            <a:ext cx="396888" cy="920113"/>
          </a:xfrm>
          <a:prstGeom prst="rect">
            <a:avLst/>
          </a:prstGeom>
        </p:spPr>
      </p:pic>
      <p:pic>
        <p:nvPicPr>
          <p:cNvPr id="12" name="tb06.jpg" descr="id:2147487734;FounderCES"/>
          <p:cNvPicPr/>
          <p:nvPr/>
        </p:nvPicPr>
        <p:blipFill>
          <a:blip r:embed="rId10"/>
          <a:stretch>
            <a:fillRect/>
          </a:stretch>
        </p:blipFill>
        <p:spPr>
          <a:xfrm>
            <a:off x="8543478" y="4403740"/>
            <a:ext cx="560705" cy="725170"/>
          </a:xfrm>
          <a:prstGeom prst="rect">
            <a:avLst/>
          </a:prstGeom>
        </p:spPr>
      </p:pic>
      <p:sp>
        <p:nvSpPr>
          <p:cNvPr id="3" name="矩形 2"/>
          <p:cNvSpPr/>
          <p:nvPr/>
        </p:nvSpPr>
        <p:spPr>
          <a:xfrm>
            <a:off x="585646" y="2027476"/>
            <a:ext cx="2989280" cy="523220"/>
          </a:xfrm>
          <a:prstGeom prst="rect">
            <a:avLst/>
          </a:prstGeom>
        </p:spPr>
        <p:txBody>
          <a:bodyPr wrap="none">
            <a:spAutoFit/>
          </a:bodyPr>
          <a:lstStyle/>
          <a:p>
            <a:r>
              <a:rPr lang="en-US" altLang="zh-CN">
                <a:solidFill>
                  <a:srgbClr val="ED028C"/>
                </a:solidFill>
                <a:ea typeface="楷体" panose="02010609060101010101" pitchFamily="49" charset="-122"/>
              </a:rPr>
              <a:t>This is Mrs Wang.</a:t>
            </a:r>
            <a:endParaRPr lang="zh-CN" altLang="en-US"/>
          </a:p>
        </p:txBody>
      </p:sp>
      <p:sp>
        <p:nvSpPr>
          <p:cNvPr id="13" name="矩形 12"/>
          <p:cNvSpPr/>
          <p:nvPr/>
        </p:nvSpPr>
        <p:spPr>
          <a:xfrm>
            <a:off x="622598" y="3573016"/>
            <a:ext cx="2739853" cy="523220"/>
          </a:xfrm>
          <a:prstGeom prst="rect">
            <a:avLst/>
          </a:prstGeom>
        </p:spPr>
        <p:txBody>
          <a:bodyPr wrap="none">
            <a:spAutoFit/>
          </a:bodyPr>
          <a:lstStyle/>
          <a:p>
            <a:r>
              <a:rPr lang="en-US" altLang="zh-CN">
                <a:solidFill>
                  <a:srgbClr val="ED028C"/>
                </a:solidFill>
                <a:ea typeface="楷体" panose="02010609060101010101" pitchFamily="49" charset="-122"/>
              </a:rPr>
              <a:t>This is my mum.</a:t>
            </a:r>
            <a:endParaRPr lang="zh-CN" altLang="en-US"/>
          </a:p>
        </p:txBody>
      </p:sp>
      <p:sp>
        <p:nvSpPr>
          <p:cNvPr id="14" name="矩形 13"/>
          <p:cNvSpPr/>
          <p:nvPr/>
        </p:nvSpPr>
        <p:spPr>
          <a:xfrm>
            <a:off x="550590" y="5085184"/>
            <a:ext cx="6092825" cy="1169551"/>
          </a:xfrm>
          <a:prstGeom prst="rect">
            <a:avLst/>
          </a:prstGeom>
        </p:spPr>
        <p:txBody>
          <a:bodyPr>
            <a:spAutoFit/>
          </a:bodyPr>
          <a:lstStyle/>
          <a:p>
            <a:pPr>
              <a:lnSpc>
                <a:spcPct val="150000"/>
              </a:lnSpc>
              <a:spcAft>
                <a:spcPts val="0"/>
              </a:spcAft>
            </a:pPr>
            <a:r>
              <a:rPr lang="en-US" altLang="zh-CN">
                <a:solidFill>
                  <a:srgbClr val="ED028C"/>
                </a:solidFill>
                <a:ea typeface="楷体" panose="02010609060101010101" pitchFamily="49" charset="-122"/>
                <a:cs typeface="Times New Roman" panose="02020603050405020304" pitchFamily="18" charset="0"/>
              </a:rPr>
              <a:t>M</a:t>
            </a:r>
            <a:r>
              <a:rPr lang="zh-CN" altLang="zh-CN">
                <a:solidFill>
                  <a:srgbClr val="ED028C"/>
                </a:solidFill>
                <a:ea typeface="楷体" panose="02010609060101010101" pitchFamily="49" charset="-122"/>
                <a:cs typeface="Times New Roman" panose="02020603050405020304" pitchFamily="18" charset="0"/>
              </a:rPr>
              <a:t>：</a:t>
            </a:r>
            <a:r>
              <a:rPr lang="en-US" altLang="zh-CN">
                <a:solidFill>
                  <a:srgbClr val="ED028C"/>
                </a:solidFill>
                <a:ea typeface="楷体" panose="02010609060101010101" pitchFamily="49" charset="-122"/>
                <a:cs typeface="Times New Roman" panose="02020603050405020304" pitchFamily="18" charset="0"/>
              </a:rPr>
              <a:t> This is my cousin. </a:t>
            </a:r>
            <a:endParaRPr lang="zh-CN" altLang="zh-CN" sz="1600">
              <a:solidFill>
                <a:srgbClr val="000000"/>
              </a:solidFill>
              <a:ea typeface="楷体" panose="02010609060101010101" pitchFamily="49" charset="-122"/>
              <a:cs typeface="Times New Roman" panose="02020603050405020304" pitchFamily="18" charset="0"/>
            </a:endParaRPr>
          </a:p>
          <a:p>
            <a:r>
              <a:rPr lang="en-US" altLang="zh-CN">
                <a:solidFill>
                  <a:srgbClr val="ED028C"/>
                </a:solidFill>
                <a:ea typeface="楷体" panose="02010609060101010101" pitchFamily="49" charset="-122"/>
              </a:rPr>
              <a:t>W</a:t>
            </a:r>
            <a:r>
              <a:rPr lang="zh-CN" altLang="zh-CN">
                <a:solidFill>
                  <a:srgbClr val="ED028C"/>
                </a:solidFill>
                <a:ea typeface="楷体" panose="02010609060101010101" pitchFamily="49" charset="-122"/>
                <a:cs typeface="Times New Roman" panose="02020603050405020304" pitchFamily="18" charset="0"/>
              </a:rPr>
              <a:t>：</a:t>
            </a:r>
            <a:r>
              <a:rPr lang="en-US" altLang="zh-CN">
                <a:solidFill>
                  <a:srgbClr val="ED028C"/>
                </a:solidFill>
                <a:ea typeface="楷体" panose="02010609060101010101" pitchFamily="49" charset="-122"/>
              </a:rPr>
              <a:t> She is cute.</a:t>
            </a:r>
            <a:endParaRPr lang="zh-CN" altLang="en-US"/>
          </a:p>
        </p:txBody>
      </p:sp>
      <p:sp>
        <p:nvSpPr>
          <p:cNvPr id="15" name="文本框 14"/>
          <p:cNvSpPr txBox="1"/>
          <p:nvPr/>
        </p:nvSpPr>
        <p:spPr>
          <a:xfrm>
            <a:off x="982638" y="1340768"/>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16" name="文本框 15"/>
          <p:cNvSpPr txBox="1"/>
          <p:nvPr/>
        </p:nvSpPr>
        <p:spPr>
          <a:xfrm>
            <a:off x="982638" y="2852936"/>
            <a:ext cx="423514" cy="523220"/>
          </a:xfrm>
          <a:prstGeom prst="rect">
            <a:avLst/>
          </a:prstGeom>
          <a:noFill/>
        </p:spPr>
        <p:txBody>
          <a:bodyPr wrap="none" rtlCol="0">
            <a:spAutoFit/>
          </a:bodyPr>
          <a:lstStyle/>
          <a:p>
            <a:pPr algn="ctr"/>
            <a:r>
              <a:rPr lang="en-US" altLang="zh-CN">
                <a:ea typeface="楷体" panose="02010609060101010101" pitchFamily="49" charset="-122"/>
              </a:rPr>
              <a:t>B</a:t>
            </a:r>
            <a:endParaRPr lang="zh-CN" altLang="en-US" sz="2800" b="1" kern="100">
              <a:solidFill>
                <a:srgbClr val="FF0000"/>
              </a:solidFill>
              <a:cs typeface="Times New Roman" panose="02020603050405020304" pitchFamily="18" charset="0"/>
            </a:endParaRPr>
          </a:p>
        </p:txBody>
      </p:sp>
      <p:sp>
        <p:nvSpPr>
          <p:cNvPr id="17" name="文本框 16"/>
          <p:cNvSpPr txBox="1"/>
          <p:nvPr/>
        </p:nvSpPr>
        <p:spPr>
          <a:xfrm>
            <a:off x="982638" y="4365104"/>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60789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判断下列句子或对话与所听内容是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F</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This is my cousin. He’s cute.</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Hello, Mrs Zhao.</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I like them all.</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—Is this your uncle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—No.</a:t>
            </a:r>
            <a:endParaRPr lang="zh-CN" altLang="zh-CN" sz="1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She is also tall.</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矩形 2"/>
          <p:cNvSpPr/>
          <p:nvPr/>
        </p:nvSpPr>
        <p:spPr>
          <a:xfrm>
            <a:off x="6599262" y="2132856"/>
            <a:ext cx="4668394" cy="523220"/>
          </a:xfrm>
          <a:prstGeom prst="rect">
            <a:avLst/>
          </a:prstGeom>
        </p:spPr>
        <p:txBody>
          <a:bodyPr wrap="none">
            <a:spAutoFit/>
          </a:bodyPr>
          <a:lstStyle/>
          <a:p>
            <a:r>
              <a:rPr lang="en-US" altLang="zh-CN">
                <a:solidFill>
                  <a:srgbClr val="ED028C"/>
                </a:solidFill>
                <a:ea typeface="楷体" panose="02010609060101010101" pitchFamily="49" charset="-122"/>
              </a:rPr>
              <a:t>This is my brother. He’s cute.</a:t>
            </a:r>
            <a:endParaRPr lang="zh-CN" altLang="en-US"/>
          </a:p>
        </p:txBody>
      </p:sp>
      <p:sp>
        <p:nvSpPr>
          <p:cNvPr id="4" name="矩形 3"/>
          <p:cNvSpPr/>
          <p:nvPr/>
        </p:nvSpPr>
        <p:spPr>
          <a:xfrm>
            <a:off x="6671270" y="2835684"/>
            <a:ext cx="2794355" cy="523220"/>
          </a:xfrm>
          <a:prstGeom prst="rect">
            <a:avLst/>
          </a:prstGeom>
        </p:spPr>
        <p:txBody>
          <a:bodyPr wrap="none">
            <a:spAutoFit/>
          </a:bodyPr>
          <a:lstStyle/>
          <a:p>
            <a:r>
              <a:rPr lang="en-US" altLang="zh-CN">
                <a:solidFill>
                  <a:srgbClr val="ED028C"/>
                </a:solidFill>
                <a:ea typeface="楷体" panose="02010609060101010101" pitchFamily="49" charset="-122"/>
              </a:rPr>
              <a:t>Hello, Mrs Zhao.</a:t>
            </a:r>
            <a:endParaRPr lang="zh-CN" altLang="en-US"/>
          </a:p>
        </p:txBody>
      </p:sp>
      <p:sp>
        <p:nvSpPr>
          <p:cNvPr id="5" name="矩形 4"/>
          <p:cNvSpPr/>
          <p:nvPr/>
        </p:nvSpPr>
        <p:spPr>
          <a:xfrm>
            <a:off x="6679896" y="3446252"/>
            <a:ext cx="2398413" cy="523220"/>
          </a:xfrm>
          <a:prstGeom prst="rect">
            <a:avLst/>
          </a:prstGeom>
        </p:spPr>
        <p:txBody>
          <a:bodyPr wrap="none">
            <a:spAutoFit/>
          </a:bodyPr>
          <a:lstStyle/>
          <a:p>
            <a:r>
              <a:rPr lang="en-US" altLang="zh-CN">
                <a:solidFill>
                  <a:srgbClr val="ED028C"/>
                </a:solidFill>
                <a:ea typeface="楷体" panose="02010609060101010101" pitchFamily="49" charset="-122"/>
              </a:rPr>
              <a:t>I like them all.</a:t>
            </a:r>
            <a:endParaRPr lang="zh-CN" altLang="en-US"/>
          </a:p>
        </p:txBody>
      </p:sp>
      <p:sp>
        <p:nvSpPr>
          <p:cNvPr id="6" name="矩形 5"/>
          <p:cNvSpPr/>
          <p:nvPr/>
        </p:nvSpPr>
        <p:spPr>
          <a:xfrm>
            <a:off x="6671270" y="4057908"/>
            <a:ext cx="5094536" cy="523220"/>
          </a:xfrm>
          <a:prstGeom prst="rect">
            <a:avLst/>
          </a:prstGeom>
        </p:spPr>
        <p:txBody>
          <a:bodyPr wrap="none">
            <a:spAutoFit/>
          </a:bodyPr>
          <a:lstStyle/>
          <a:p>
            <a:r>
              <a:rPr lang="en-US" altLang="zh-CN">
                <a:solidFill>
                  <a:srgbClr val="ED028C"/>
                </a:solidFill>
                <a:ea typeface="楷体" panose="02010609060101010101" pitchFamily="49" charset="-122"/>
              </a:rPr>
              <a:t>M</a:t>
            </a:r>
            <a:r>
              <a:rPr lang="zh-CN" altLang="zh-CN">
                <a:solidFill>
                  <a:srgbClr val="ED028C"/>
                </a:solidFill>
                <a:ea typeface="楷体" panose="02010609060101010101" pitchFamily="49" charset="-122"/>
                <a:cs typeface="Times New Roman" panose="02020603050405020304" pitchFamily="18" charset="0"/>
              </a:rPr>
              <a:t>：</a:t>
            </a:r>
            <a:r>
              <a:rPr lang="en-US" altLang="zh-CN">
                <a:solidFill>
                  <a:srgbClr val="ED028C"/>
                </a:solidFill>
                <a:ea typeface="楷体" panose="02010609060101010101" pitchFamily="49" charset="-122"/>
              </a:rPr>
              <a:t> Is this your aunt</a:t>
            </a:r>
            <a:r>
              <a:rPr lang="en-US" altLang="zh-CN">
                <a:solidFill>
                  <a:srgbClr val="ED028C"/>
                </a:solidFill>
              </a:rPr>
              <a:t>?</a:t>
            </a:r>
            <a:r>
              <a:rPr lang="en-US" altLang="zh-CN">
                <a:solidFill>
                  <a:srgbClr val="ED028C"/>
                </a:solidFill>
                <a:ea typeface="楷体" panose="02010609060101010101" pitchFamily="49" charset="-122"/>
              </a:rPr>
              <a:t> W</a:t>
            </a:r>
            <a:r>
              <a:rPr lang="zh-CN" altLang="zh-CN">
                <a:solidFill>
                  <a:srgbClr val="ED028C"/>
                </a:solidFill>
                <a:ea typeface="楷体" panose="02010609060101010101" pitchFamily="49" charset="-122"/>
                <a:cs typeface="Times New Roman" panose="02020603050405020304" pitchFamily="18" charset="0"/>
              </a:rPr>
              <a:t>：</a:t>
            </a:r>
            <a:r>
              <a:rPr lang="en-US" altLang="zh-CN">
                <a:solidFill>
                  <a:srgbClr val="ED028C"/>
                </a:solidFill>
                <a:ea typeface="楷体" panose="02010609060101010101" pitchFamily="49" charset="-122"/>
              </a:rPr>
              <a:t> No.</a:t>
            </a:r>
            <a:endParaRPr lang="zh-CN" altLang="en-US"/>
          </a:p>
        </p:txBody>
      </p:sp>
      <p:sp>
        <p:nvSpPr>
          <p:cNvPr id="7" name="矩形 6"/>
          <p:cNvSpPr/>
          <p:nvPr/>
        </p:nvSpPr>
        <p:spPr>
          <a:xfrm>
            <a:off x="6743278" y="4705980"/>
            <a:ext cx="2438488" cy="523220"/>
          </a:xfrm>
          <a:prstGeom prst="rect">
            <a:avLst/>
          </a:prstGeom>
        </p:spPr>
        <p:txBody>
          <a:bodyPr wrap="none">
            <a:spAutoFit/>
          </a:bodyPr>
          <a:lstStyle/>
          <a:p>
            <a:r>
              <a:rPr lang="en-US" altLang="zh-CN">
                <a:solidFill>
                  <a:srgbClr val="ED028C"/>
                </a:solidFill>
                <a:ea typeface="楷体" panose="02010609060101010101" pitchFamily="49" charset="-122"/>
              </a:rPr>
              <a:t>She is also tall.</a:t>
            </a:r>
            <a:endParaRPr lang="zh-CN" altLang="en-US"/>
          </a:p>
        </p:txBody>
      </p:sp>
      <p:sp>
        <p:nvSpPr>
          <p:cNvPr id="8" name="文本框 7"/>
          <p:cNvSpPr txBox="1"/>
          <p:nvPr/>
        </p:nvSpPr>
        <p:spPr>
          <a:xfrm>
            <a:off x="982638" y="2132856"/>
            <a:ext cx="404278" cy="523220"/>
          </a:xfrm>
          <a:prstGeom prst="rect">
            <a:avLst/>
          </a:prstGeom>
          <a:noFill/>
        </p:spPr>
        <p:txBody>
          <a:bodyPr wrap="none" rtlCol="0">
            <a:spAutoFit/>
          </a:bodyPr>
          <a:lstStyle/>
          <a:p>
            <a:pPr algn="ctr"/>
            <a:r>
              <a:rPr lang="en-US" altLang="zh-CN"/>
              <a:t>F</a:t>
            </a:r>
            <a:endParaRPr lang="zh-CN" altLang="en-US" sz="2800" b="1" kern="100">
              <a:solidFill>
                <a:srgbClr val="FF0000"/>
              </a:solidFill>
              <a:cs typeface="Times New Roman" panose="02020603050405020304" pitchFamily="18" charset="0"/>
            </a:endParaRPr>
          </a:p>
        </p:txBody>
      </p:sp>
      <p:sp>
        <p:nvSpPr>
          <p:cNvPr id="9" name="文本框 8"/>
          <p:cNvSpPr txBox="1"/>
          <p:nvPr/>
        </p:nvSpPr>
        <p:spPr>
          <a:xfrm>
            <a:off x="982638" y="2780928"/>
            <a:ext cx="423514" cy="523220"/>
          </a:xfrm>
          <a:prstGeom prst="rect">
            <a:avLst/>
          </a:prstGeom>
          <a:noFill/>
        </p:spPr>
        <p:txBody>
          <a:bodyPr wrap="none" rtlCol="0">
            <a:spAutoFit/>
          </a:bodyPr>
          <a:lstStyle/>
          <a:p>
            <a:pPr algn="ctr"/>
            <a:r>
              <a:rPr lang="en-US" altLang="zh-CN"/>
              <a:t>T</a:t>
            </a:r>
            <a:endParaRPr lang="zh-CN" altLang="en-US" sz="2800" b="1" kern="100">
              <a:solidFill>
                <a:srgbClr val="FF0000"/>
              </a:solidFill>
              <a:cs typeface="Times New Roman" panose="02020603050405020304" pitchFamily="18" charset="0"/>
            </a:endParaRPr>
          </a:p>
        </p:txBody>
      </p:sp>
      <p:sp>
        <p:nvSpPr>
          <p:cNvPr id="10" name="文本框 9"/>
          <p:cNvSpPr txBox="1"/>
          <p:nvPr/>
        </p:nvSpPr>
        <p:spPr>
          <a:xfrm>
            <a:off x="982638" y="3418462"/>
            <a:ext cx="423514" cy="523220"/>
          </a:xfrm>
          <a:prstGeom prst="rect">
            <a:avLst/>
          </a:prstGeom>
          <a:noFill/>
        </p:spPr>
        <p:txBody>
          <a:bodyPr wrap="none" rtlCol="0">
            <a:spAutoFit/>
          </a:bodyPr>
          <a:lstStyle/>
          <a:p>
            <a:pPr algn="ctr"/>
            <a:r>
              <a:rPr lang="en-US" altLang="zh-CN"/>
              <a:t>T</a:t>
            </a:r>
            <a:endParaRPr lang="zh-CN" altLang="en-US" sz="2800" b="1" kern="100">
              <a:solidFill>
                <a:srgbClr val="FF0000"/>
              </a:solidFill>
              <a:cs typeface="Times New Roman" panose="02020603050405020304" pitchFamily="18" charset="0"/>
            </a:endParaRPr>
          </a:p>
        </p:txBody>
      </p:sp>
      <p:sp>
        <p:nvSpPr>
          <p:cNvPr id="11" name="文本框 10"/>
          <p:cNvSpPr txBox="1"/>
          <p:nvPr/>
        </p:nvSpPr>
        <p:spPr>
          <a:xfrm>
            <a:off x="982638" y="4077072"/>
            <a:ext cx="404278" cy="523220"/>
          </a:xfrm>
          <a:prstGeom prst="rect">
            <a:avLst/>
          </a:prstGeom>
          <a:noFill/>
        </p:spPr>
        <p:txBody>
          <a:bodyPr wrap="none" rtlCol="0">
            <a:spAutoFit/>
          </a:bodyPr>
          <a:lstStyle/>
          <a:p>
            <a:pPr algn="ctr"/>
            <a:r>
              <a:rPr lang="en-US" altLang="zh-CN"/>
              <a:t>F</a:t>
            </a:r>
            <a:endParaRPr lang="zh-CN" altLang="en-US" sz="2800" b="1" kern="100">
              <a:solidFill>
                <a:srgbClr val="FF0000"/>
              </a:solidFill>
              <a:cs typeface="Times New Roman" panose="02020603050405020304" pitchFamily="18" charset="0"/>
            </a:endParaRPr>
          </a:p>
        </p:txBody>
      </p:sp>
      <p:sp>
        <p:nvSpPr>
          <p:cNvPr id="12" name="文本框 11"/>
          <p:cNvSpPr txBox="1"/>
          <p:nvPr/>
        </p:nvSpPr>
        <p:spPr>
          <a:xfrm>
            <a:off x="982638" y="4705980"/>
            <a:ext cx="423514" cy="523220"/>
          </a:xfrm>
          <a:prstGeom prst="rect">
            <a:avLst/>
          </a:prstGeom>
          <a:noFill/>
        </p:spPr>
        <p:txBody>
          <a:bodyPr wrap="none" rtlCol="0">
            <a:spAutoFit/>
          </a:bodyPr>
          <a:lstStyle/>
          <a:p>
            <a:pPr algn="ctr"/>
            <a:r>
              <a:rPr lang="en-US" altLang="zh-CN">
                <a:ea typeface="楷体" panose="02010609060101010101" pitchFamily="49" charset="-122"/>
              </a:rPr>
              <a:t>T</a:t>
            </a:r>
            <a:endParaRPr lang="zh-CN" altLang="en-US" sz="28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8886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4291"/>
            <a:ext cx="11485848" cy="5262979"/>
          </a:xfrm>
        </p:spPr>
        <p:txBody>
          <a:bodyPr/>
          <a:lstStyle/>
          <a:p>
            <a:pPr hangingPunct="0">
              <a:lnSpc>
                <a:spcPct val="200000"/>
              </a:lnSpc>
              <a:spcAft>
                <a:spcPts val="0"/>
              </a:spcAft>
              <a:tabLst>
                <a:tab pos="4231005" algn="l"/>
                <a:tab pos="738124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听录音</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This is my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She is cute.</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My dad is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and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nice.</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My mum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is                    .</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Is this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your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4231005" algn="l"/>
                <a:tab pos="7381240"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This is my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She is tall too.</a:t>
            </a:r>
            <a:endParaRPr lang="zh-CN" altLang="zh-CN" sz="1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p:nvPr/>
        </p:nvPicPr>
        <p:blipFill>
          <a:blip r:embed="rId2"/>
          <a:stretch>
            <a:fillRect/>
          </a:stretch>
        </p:blipFill>
        <p:spPr>
          <a:xfrm>
            <a:off x="2422798" y="1988840"/>
            <a:ext cx="1420495" cy="648335"/>
          </a:xfrm>
          <a:prstGeom prst="rect">
            <a:avLst/>
          </a:prstGeom>
        </p:spPr>
      </p:pic>
      <p:pic>
        <p:nvPicPr>
          <p:cNvPr id="4" name="图片 3"/>
          <p:cNvPicPr/>
          <p:nvPr/>
        </p:nvPicPr>
        <p:blipFill>
          <a:blip r:embed="rId2"/>
          <a:stretch>
            <a:fillRect/>
          </a:stretch>
        </p:blipFill>
        <p:spPr>
          <a:xfrm>
            <a:off x="2422798" y="2852936"/>
            <a:ext cx="1420495" cy="648335"/>
          </a:xfrm>
          <a:prstGeom prst="rect">
            <a:avLst/>
          </a:prstGeom>
        </p:spPr>
      </p:pic>
      <p:pic>
        <p:nvPicPr>
          <p:cNvPr id="5" name="图片 4"/>
          <p:cNvPicPr/>
          <p:nvPr/>
        </p:nvPicPr>
        <p:blipFill>
          <a:blip r:embed="rId2"/>
          <a:stretch>
            <a:fillRect/>
          </a:stretch>
        </p:blipFill>
        <p:spPr>
          <a:xfrm>
            <a:off x="2566814" y="3717032"/>
            <a:ext cx="1420495" cy="648335"/>
          </a:xfrm>
          <a:prstGeom prst="rect">
            <a:avLst/>
          </a:prstGeom>
        </p:spPr>
      </p:pic>
      <p:pic>
        <p:nvPicPr>
          <p:cNvPr id="6" name="图片 5"/>
          <p:cNvPicPr/>
          <p:nvPr/>
        </p:nvPicPr>
        <p:blipFill>
          <a:blip r:embed="rId2"/>
          <a:stretch>
            <a:fillRect/>
          </a:stretch>
        </p:blipFill>
        <p:spPr>
          <a:xfrm>
            <a:off x="2494806" y="4652873"/>
            <a:ext cx="1420495" cy="648335"/>
          </a:xfrm>
          <a:prstGeom prst="rect">
            <a:avLst/>
          </a:prstGeom>
        </p:spPr>
      </p:pic>
      <p:pic>
        <p:nvPicPr>
          <p:cNvPr id="7" name="图片 6"/>
          <p:cNvPicPr/>
          <p:nvPr/>
        </p:nvPicPr>
        <p:blipFill>
          <a:blip r:embed="rId2"/>
          <a:stretch>
            <a:fillRect/>
          </a:stretch>
        </p:blipFill>
        <p:spPr>
          <a:xfrm>
            <a:off x="2494806" y="5517232"/>
            <a:ext cx="1420495" cy="648335"/>
          </a:xfrm>
          <a:prstGeom prst="rect">
            <a:avLst/>
          </a:prstGeom>
        </p:spPr>
      </p:pic>
      <p:sp>
        <p:nvSpPr>
          <p:cNvPr id="8" name="矩形 7"/>
          <p:cNvSpPr/>
          <p:nvPr/>
        </p:nvSpPr>
        <p:spPr>
          <a:xfrm>
            <a:off x="6239222" y="2041684"/>
            <a:ext cx="4713150" cy="523220"/>
          </a:xfrm>
          <a:prstGeom prst="rect">
            <a:avLst/>
          </a:prstGeom>
        </p:spPr>
        <p:txBody>
          <a:bodyPr wrap="none">
            <a:spAutoFit/>
          </a:bodyPr>
          <a:lstStyle/>
          <a:p>
            <a:r>
              <a:rPr lang="en-US" altLang="zh-CN">
                <a:solidFill>
                  <a:srgbClr val="ED028C"/>
                </a:solidFill>
                <a:ea typeface="楷体" panose="02010609060101010101" pitchFamily="49" charset="-122"/>
              </a:rPr>
              <a:t>This is my cousin. She is cute.</a:t>
            </a:r>
            <a:endParaRPr lang="zh-CN" altLang="en-US"/>
          </a:p>
        </p:txBody>
      </p:sp>
      <p:sp>
        <p:nvSpPr>
          <p:cNvPr id="9" name="矩形 8"/>
          <p:cNvSpPr/>
          <p:nvPr/>
        </p:nvSpPr>
        <p:spPr>
          <a:xfrm>
            <a:off x="6299490" y="2852936"/>
            <a:ext cx="3756156" cy="523220"/>
          </a:xfrm>
          <a:prstGeom prst="rect">
            <a:avLst/>
          </a:prstGeom>
        </p:spPr>
        <p:txBody>
          <a:bodyPr wrap="none">
            <a:spAutoFit/>
          </a:bodyPr>
          <a:lstStyle/>
          <a:p>
            <a:r>
              <a:rPr lang="en-US" altLang="zh-CN">
                <a:solidFill>
                  <a:srgbClr val="ED028C"/>
                </a:solidFill>
                <a:ea typeface="楷体" panose="02010609060101010101" pitchFamily="49" charset="-122"/>
              </a:rPr>
              <a:t>My dad is tall and nice.</a:t>
            </a:r>
            <a:endParaRPr lang="zh-CN" altLang="en-US"/>
          </a:p>
        </p:txBody>
      </p:sp>
      <p:sp>
        <p:nvSpPr>
          <p:cNvPr id="10" name="矩形 9"/>
          <p:cNvSpPr/>
          <p:nvPr/>
        </p:nvSpPr>
        <p:spPr>
          <a:xfrm>
            <a:off x="6311230" y="3645024"/>
            <a:ext cx="2898550" cy="523220"/>
          </a:xfrm>
          <a:prstGeom prst="rect">
            <a:avLst/>
          </a:prstGeom>
        </p:spPr>
        <p:txBody>
          <a:bodyPr wrap="none">
            <a:spAutoFit/>
          </a:bodyPr>
          <a:lstStyle/>
          <a:p>
            <a:r>
              <a:rPr lang="en-US" altLang="zh-CN">
                <a:solidFill>
                  <a:srgbClr val="ED028C"/>
                </a:solidFill>
                <a:ea typeface="楷体" panose="02010609060101010101" pitchFamily="49" charset="-122"/>
              </a:rPr>
              <a:t>My mum is short.</a:t>
            </a:r>
            <a:endParaRPr lang="zh-CN" altLang="en-US"/>
          </a:p>
        </p:txBody>
      </p:sp>
      <p:sp>
        <p:nvSpPr>
          <p:cNvPr id="11" name="矩形 10"/>
          <p:cNvSpPr/>
          <p:nvPr/>
        </p:nvSpPr>
        <p:spPr>
          <a:xfrm>
            <a:off x="6311230" y="4509120"/>
            <a:ext cx="3001078" cy="523220"/>
          </a:xfrm>
          <a:prstGeom prst="rect">
            <a:avLst/>
          </a:prstGeom>
        </p:spPr>
        <p:txBody>
          <a:bodyPr wrap="none">
            <a:spAutoFit/>
          </a:bodyPr>
          <a:lstStyle/>
          <a:p>
            <a:r>
              <a:rPr lang="en-US" altLang="zh-CN">
                <a:solidFill>
                  <a:srgbClr val="ED028C"/>
                </a:solidFill>
                <a:ea typeface="楷体" panose="02010609060101010101" pitchFamily="49" charset="-122"/>
              </a:rPr>
              <a:t>Is this your uncle</a:t>
            </a:r>
            <a:r>
              <a:rPr lang="en-US" altLang="zh-CN">
                <a:solidFill>
                  <a:srgbClr val="ED028C"/>
                </a:solidFill>
              </a:rPr>
              <a:t>?</a:t>
            </a:r>
            <a:endParaRPr lang="zh-CN" altLang="en-US"/>
          </a:p>
        </p:txBody>
      </p:sp>
      <p:sp>
        <p:nvSpPr>
          <p:cNvPr id="12" name="矩形 11"/>
          <p:cNvSpPr/>
          <p:nvPr/>
        </p:nvSpPr>
        <p:spPr>
          <a:xfrm>
            <a:off x="6527254" y="5426060"/>
            <a:ext cx="4865434" cy="523220"/>
          </a:xfrm>
          <a:prstGeom prst="rect">
            <a:avLst/>
          </a:prstGeom>
        </p:spPr>
        <p:txBody>
          <a:bodyPr wrap="none">
            <a:spAutoFit/>
          </a:bodyPr>
          <a:lstStyle/>
          <a:p>
            <a:r>
              <a:rPr lang="en-US" altLang="zh-CN">
                <a:solidFill>
                  <a:srgbClr val="ED028C"/>
                </a:solidFill>
                <a:ea typeface="楷体" panose="02010609060101010101" pitchFamily="49" charset="-122"/>
              </a:rPr>
              <a:t>This is my aunt. She is tall too.</a:t>
            </a:r>
            <a:endParaRPr lang="zh-CN" altLang="en-US"/>
          </a:p>
        </p:txBody>
      </p:sp>
      <p:sp>
        <p:nvSpPr>
          <p:cNvPr id="13" name="文本框 12"/>
          <p:cNvSpPr txBox="1"/>
          <p:nvPr/>
        </p:nvSpPr>
        <p:spPr>
          <a:xfrm>
            <a:off x="2350790" y="1916832"/>
            <a:ext cx="1407758" cy="630942"/>
          </a:xfrm>
          <a:prstGeom prst="rect">
            <a:avLst/>
          </a:prstGeom>
          <a:noFill/>
        </p:spPr>
        <p:txBody>
          <a:bodyPr wrap="none" rtlCol="0">
            <a:spAutoFit/>
          </a:bodyPr>
          <a:lstStyle/>
          <a:p>
            <a:pPr algn="ctr"/>
            <a:r>
              <a:rPr lang="en-US" altLang="zh-CN" sz="3500" dirty="0">
                <a:ea typeface="楷体" panose="02010609060101010101" pitchFamily="49" charset="-122"/>
              </a:rPr>
              <a:t>cousin</a:t>
            </a:r>
            <a:endParaRPr lang="zh-CN" altLang="en-US" sz="3500" b="1" kern="100" dirty="0">
              <a:solidFill>
                <a:srgbClr val="FF0000"/>
              </a:solidFill>
              <a:cs typeface="Times New Roman" panose="02020603050405020304" pitchFamily="18" charset="0"/>
            </a:endParaRPr>
          </a:p>
        </p:txBody>
      </p:sp>
      <p:sp>
        <p:nvSpPr>
          <p:cNvPr id="14" name="文本框 13"/>
          <p:cNvSpPr txBox="1"/>
          <p:nvPr/>
        </p:nvSpPr>
        <p:spPr>
          <a:xfrm>
            <a:off x="2656074" y="2780806"/>
            <a:ext cx="808235" cy="630942"/>
          </a:xfrm>
          <a:prstGeom prst="rect">
            <a:avLst/>
          </a:prstGeom>
          <a:noFill/>
        </p:spPr>
        <p:txBody>
          <a:bodyPr wrap="none" rtlCol="0">
            <a:spAutoFit/>
          </a:bodyPr>
          <a:lstStyle/>
          <a:p>
            <a:pPr algn="ctr"/>
            <a:r>
              <a:rPr lang="en-US" altLang="zh-CN" sz="3500" dirty="0">
                <a:ea typeface="楷体" panose="02010609060101010101" pitchFamily="49" charset="-122"/>
              </a:rPr>
              <a:t>tall</a:t>
            </a:r>
            <a:endParaRPr lang="zh-CN" altLang="en-US" sz="3500" b="1" kern="100" dirty="0">
              <a:solidFill>
                <a:srgbClr val="FF0000"/>
              </a:solidFill>
              <a:cs typeface="Times New Roman" panose="02020603050405020304" pitchFamily="18" charset="0"/>
            </a:endParaRPr>
          </a:p>
        </p:txBody>
      </p:sp>
      <p:sp>
        <p:nvSpPr>
          <p:cNvPr id="15" name="文本框 14"/>
          <p:cNvSpPr txBox="1"/>
          <p:nvPr/>
        </p:nvSpPr>
        <p:spPr>
          <a:xfrm>
            <a:off x="2649170" y="3644902"/>
            <a:ext cx="1181735" cy="630942"/>
          </a:xfrm>
          <a:prstGeom prst="rect">
            <a:avLst/>
          </a:prstGeom>
          <a:noFill/>
        </p:spPr>
        <p:txBody>
          <a:bodyPr wrap="none" rtlCol="0">
            <a:spAutoFit/>
          </a:bodyPr>
          <a:lstStyle/>
          <a:p>
            <a:pPr algn="ctr"/>
            <a:r>
              <a:rPr lang="en-US" altLang="zh-CN" sz="3500" dirty="0">
                <a:ea typeface="楷体" panose="02010609060101010101" pitchFamily="49" charset="-122"/>
              </a:rPr>
              <a:t>short</a:t>
            </a:r>
            <a:endParaRPr lang="zh-CN" altLang="en-US" sz="3500" b="1" kern="100" dirty="0">
              <a:solidFill>
                <a:srgbClr val="FF0000"/>
              </a:solidFill>
              <a:cs typeface="Times New Roman" panose="02020603050405020304" pitchFamily="18" charset="0"/>
            </a:endParaRPr>
          </a:p>
        </p:txBody>
      </p:sp>
      <p:sp>
        <p:nvSpPr>
          <p:cNvPr id="16" name="文本框 15"/>
          <p:cNvSpPr txBox="1"/>
          <p:nvPr/>
        </p:nvSpPr>
        <p:spPr>
          <a:xfrm>
            <a:off x="2564338" y="4589632"/>
            <a:ext cx="1207383" cy="630942"/>
          </a:xfrm>
          <a:prstGeom prst="rect">
            <a:avLst/>
          </a:prstGeom>
          <a:noFill/>
        </p:spPr>
        <p:txBody>
          <a:bodyPr wrap="none" rtlCol="0">
            <a:spAutoFit/>
          </a:bodyPr>
          <a:lstStyle/>
          <a:p>
            <a:pPr algn="ctr"/>
            <a:r>
              <a:rPr lang="en-US" altLang="zh-CN" sz="3500" dirty="0">
                <a:ea typeface="楷体" panose="02010609060101010101" pitchFamily="49" charset="-122"/>
              </a:rPr>
              <a:t>uncle</a:t>
            </a:r>
            <a:endParaRPr lang="zh-CN" altLang="en-US" sz="3500" b="1" kern="100" dirty="0">
              <a:solidFill>
                <a:srgbClr val="FF0000"/>
              </a:solidFill>
              <a:cs typeface="Times New Roman" panose="02020603050405020304" pitchFamily="18" charset="0"/>
            </a:endParaRPr>
          </a:p>
        </p:txBody>
      </p:sp>
      <p:sp>
        <p:nvSpPr>
          <p:cNvPr id="17" name="文本框 16"/>
          <p:cNvSpPr txBox="1"/>
          <p:nvPr/>
        </p:nvSpPr>
        <p:spPr>
          <a:xfrm>
            <a:off x="2638878" y="5445102"/>
            <a:ext cx="1058303" cy="630942"/>
          </a:xfrm>
          <a:prstGeom prst="rect">
            <a:avLst/>
          </a:prstGeom>
          <a:noFill/>
        </p:spPr>
        <p:txBody>
          <a:bodyPr wrap="none" rtlCol="0">
            <a:spAutoFit/>
          </a:bodyPr>
          <a:lstStyle/>
          <a:p>
            <a:pPr algn="ctr"/>
            <a:r>
              <a:rPr lang="en-US" altLang="zh-CN" sz="3500" dirty="0">
                <a:ea typeface="楷体" panose="02010609060101010101" pitchFamily="49" charset="-122"/>
              </a:rPr>
              <a:t>aunt</a:t>
            </a:r>
            <a:endParaRPr lang="zh-CN" altLang="en-US" sz="35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940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tabLst>
                <a:tab pos="4231005" algn="l"/>
                <a:tab pos="7381240"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 试 部 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60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231005" algn="l"/>
                <a:tab pos="738124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选出每组中不同类的一项。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33950" algn="l"/>
                <a:tab pos="80740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A. Mrs Wang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uncle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 aunt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33950" algn="l"/>
                <a:tab pos="80740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A. cousin	B. tall	C.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short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82638" y="2132856"/>
            <a:ext cx="444352" cy="523220"/>
          </a:xfrm>
          <a:prstGeom prst="rect">
            <a:avLst/>
          </a:prstGeom>
          <a:noFill/>
        </p:spPr>
        <p:txBody>
          <a:bodyPr wrap="none" rtlCol="0">
            <a:spAutoFit/>
          </a:bodyPr>
          <a:lstStyle/>
          <a:p>
            <a:pPr algn="ctr"/>
            <a:r>
              <a:rPr lang="en-US" altLang="zh-CN"/>
              <a:t>A</a:t>
            </a:r>
            <a:endParaRPr lang="zh-CN" altLang="en-US" sz="2800" b="1" kern="100">
              <a:solidFill>
                <a:srgbClr val="FF0000"/>
              </a:solidFill>
              <a:cs typeface="Times New Roman" panose="02020603050405020304" pitchFamily="18" charset="0"/>
            </a:endParaRPr>
          </a:p>
        </p:txBody>
      </p:sp>
      <p:sp>
        <p:nvSpPr>
          <p:cNvPr id="4" name="内容占位符 2"/>
          <p:cNvSpPr txBox="1">
            <a:spLocks/>
          </p:cNvSpPr>
          <p:nvPr/>
        </p:nvSpPr>
        <p:spPr bwMode="auto">
          <a:xfrm>
            <a:off x="586022" y="262987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Mrs Wang</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王夫人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uncle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叔叔；伯伯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aunt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姑妈；姨妈</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表示亲属关系。故选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82638" y="4057908"/>
            <a:ext cx="444352" cy="523220"/>
          </a:xfrm>
          <a:prstGeom prst="rect">
            <a:avLst/>
          </a:prstGeom>
          <a:noFill/>
        </p:spPr>
        <p:txBody>
          <a:bodyPr wrap="none" rtlCol="0">
            <a:spAutoFit/>
          </a:bodyPr>
          <a:lstStyle/>
          <a:p>
            <a:pPr algn="ctr"/>
            <a:r>
              <a:rPr lang="en-US" altLang="zh-CN"/>
              <a:t>A</a:t>
            </a:r>
            <a:endParaRPr lang="zh-CN" altLang="en-US" sz="2800" b="1" kern="100">
              <a:solidFill>
                <a:srgbClr val="FF0000"/>
              </a:solidFill>
              <a:cs typeface="Times New Roman" panose="02020603050405020304" pitchFamily="18" charset="0"/>
            </a:endParaRPr>
          </a:p>
        </p:txBody>
      </p:sp>
      <p:sp>
        <p:nvSpPr>
          <p:cNvPr id="6" name="内容占位符 3"/>
          <p:cNvSpPr txBox="1">
            <a:spLocks/>
          </p:cNvSpPr>
          <p:nvPr/>
        </p:nvSpPr>
        <p:spPr bwMode="auto">
          <a:xfrm>
            <a:off x="514014" y="4581128"/>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cousin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堂</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表兄弟姐妹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表示亲属关系；</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tall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高的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short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短的；矮的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是形容词。故选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7554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933950" algn="l"/>
                <a:tab pos="8074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A. this	B. he	C. she</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33950" algn="l"/>
                <a:tab pos="80740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A. my	B. your	C. I</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933950" algn="l"/>
                <a:tab pos="80740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80740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A. is	B. this	C. that</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文本框 2"/>
          <p:cNvSpPr txBox="1"/>
          <p:nvPr/>
        </p:nvSpPr>
        <p:spPr>
          <a:xfrm>
            <a:off x="982638" y="889556"/>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4" name="内容占位符 1"/>
          <p:cNvSpPr txBox="1">
            <a:spLocks/>
          </p:cNvSpPr>
          <p:nvPr/>
        </p:nvSpPr>
        <p:spPr bwMode="auto">
          <a:xfrm>
            <a:off x="514014" y="140574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这，这个</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是指示代词；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he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she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是人称代词主格。故选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文本框 4"/>
          <p:cNvSpPr txBox="1"/>
          <p:nvPr/>
        </p:nvSpPr>
        <p:spPr>
          <a:xfrm>
            <a:off x="982638" y="2780928"/>
            <a:ext cx="444352" cy="523220"/>
          </a:xfrm>
          <a:prstGeom prst="rect">
            <a:avLst/>
          </a:prstGeom>
          <a:noFill/>
        </p:spPr>
        <p:txBody>
          <a:bodyPr wrap="none" rtlCol="0">
            <a:spAutoFit/>
          </a:bodyPr>
          <a:lstStyle/>
          <a:p>
            <a:pPr algn="ctr"/>
            <a:r>
              <a:rPr lang="en-US" altLang="zh-CN">
                <a:ea typeface="楷体" panose="02010609060101010101" pitchFamily="49" charset="-122"/>
              </a:rPr>
              <a:t>C</a:t>
            </a:r>
            <a:endParaRPr lang="zh-CN" altLang="en-US" sz="2800" b="1" kern="100">
              <a:solidFill>
                <a:srgbClr val="FF0000"/>
              </a:solidFill>
              <a:cs typeface="Times New Roman" panose="02020603050405020304" pitchFamily="18" charset="0"/>
            </a:endParaRPr>
          </a:p>
        </p:txBody>
      </p:sp>
      <p:sp>
        <p:nvSpPr>
          <p:cNvPr id="6" name="内容占位符 2"/>
          <p:cNvSpPr txBox="1">
            <a:spLocks/>
          </p:cNvSpPr>
          <p:nvPr/>
        </p:nvSpPr>
        <p:spPr bwMode="auto">
          <a:xfrm>
            <a:off x="514014" y="334995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your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是形容词性物主代词；</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是人称代词主格。故选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nvSpPr>
        <p:spPr>
          <a:xfrm>
            <a:off x="1001638" y="4705980"/>
            <a:ext cx="444352" cy="523220"/>
          </a:xfrm>
          <a:prstGeom prst="rect">
            <a:avLst/>
          </a:prstGeom>
          <a:noFill/>
        </p:spPr>
        <p:txBody>
          <a:bodyPr wrap="none" rtlCol="0">
            <a:spAutoFit/>
          </a:bodyPr>
          <a:lstStyle/>
          <a:p>
            <a:pPr algn="ctr"/>
            <a:r>
              <a:rPr lang="en-US" altLang="zh-CN"/>
              <a:t>A</a:t>
            </a:r>
            <a:endParaRPr lang="zh-CN" altLang="en-US" sz="2800" b="1" kern="100">
              <a:solidFill>
                <a:srgbClr val="FF0000"/>
              </a:solidFill>
              <a:cs typeface="Times New Roman" panose="02020603050405020304" pitchFamily="18" charset="0"/>
            </a:endParaRPr>
          </a:p>
        </p:txBody>
      </p:sp>
      <p:sp>
        <p:nvSpPr>
          <p:cNvPr id="8" name="内容占位符 3"/>
          <p:cNvSpPr txBox="1">
            <a:spLocks/>
          </p:cNvSpPr>
          <p:nvPr/>
        </p:nvSpPr>
        <p:spPr bwMode="auto">
          <a:xfrm>
            <a:off x="514014" y="522216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this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这，这个</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that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那，那个</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都是指示代词；而</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is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be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动词，故选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1112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TotalTime>
  <Words>1633</Words>
  <Application>Microsoft Office PowerPoint</Application>
  <PresentationFormat>自定义</PresentationFormat>
  <Paragraphs>204</Paragraphs>
  <Slides>27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351</cp:revision>
  <dcterms:created xsi:type="dcterms:W3CDTF">2020-11-06T05:24:00Z</dcterms:created>
  <dcterms:modified xsi:type="dcterms:W3CDTF">2025-05-26T08:13:49Z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